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7" r:id="rId3"/>
    <p:sldId id="278" r:id="rId4"/>
    <p:sldId id="259" r:id="rId5"/>
    <p:sldId id="276" r:id="rId6"/>
    <p:sldId id="260" r:id="rId7"/>
    <p:sldId id="267" r:id="rId8"/>
    <p:sldId id="269" r:id="rId9"/>
    <p:sldId id="268" r:id="rId10"/>
    <p:sldId id="270" r:id="rId11"/>
    <p:sldId id="271" r:id="rId12"/>
    <p:sldId id="264" r:id="rId13"/>
    <p:sldId id="273" r:id="rId14"/>
    <p:sldId id="272" r:id="rId15"/>
    <p:sldId id="274" r:id="rId16"/>
    <p:sldId id="279" r:id="rId17"/>
    <p:sldId id="275" r:id="rId18"/>
    <p:sldId id="277" r:id="rId19"/>
    <p:sldId id="280" r:id="rId20"/>
    <p:sldId id="262" r:id="rId21"/>
    <p:sldId id="263"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0691" autoAdjust="0"/>
  </p:normalViewPr>
  <p:slideViewPr>
    <p:cSldViewPr snapToGrid="0">
      <p:cViewPr>
        <p:scale>
          <a:sx n="50" d="100"/>
          <a:sy n="50" d="100"/>
        </p:scale>
        <p:origin x="4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2DF60-F46D-4705-BE49-63F6BA314682}" type="datetimeFigureOut">
              <a:rPr lang="fr-BE" smtClean="0"/>
              <a:t>20-03-20</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130AB-2534-4524-895F-C0AC764E158B}" type="slidenum">
              <a:rPr lang="fr-BE" smtClean="0"/>
              <a:t>‹N°›</a:t>
            </a:fld>
            <a:endParaRPr lang="fr-BE"/>
          </a:p>
        </p:txBody>
      </p:sp>
    </p:spTree>
    <p:extLst>
      <p:ext uri="{BB962C8B-B14F-4D97-AF65-F5344CB8AC3E}">
        <p14:creationId xmlns:p14="http://schemas.microsoft.com/office/powerpoint/2010/main" val="3263859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r.wikipedia.org/wiki/Syst%C3%A8me_de_management_de_la_qualit%C3%A9"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fr.wikipedia.org/wiki/ISO_9001" TargetMode="External"/><Relationship Id="rId4" Type="http://schemas.openxmlformats.org/officeDocument/2006/relationships/hyperlink" Target="https://fr.wikipedia.org/wiki/Dispositifs_m%C3%A9dicau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84C130AB-2534-4524-895F-C0AC764E158B}" type="slidenum">
              <a:rPr lang="fr-BE" smtClean="0"/>
              <a:t>3</a:t>
            </a:fld>
            <a:endParaRPr lang="fr-BE"/>
          </a:p>
        </p:txBody>
      </p:sp>
    </p:spTree>
    <p:extLst>
      <p:ext uri="{BB962C8B-B14F-4D97-AF65-F5344CB8AC3E}">
        <p14:creationId xmlns:p14="http://schemas.microsoft.com/office/powerpoint/2010/main" val="115279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b="0" i="0" kern="1200" dirty="0">
                <a:solidFill>
                  <a:schemeClr val="tx1"/>
                </a:solidFill>
                <a:effectLst/>
                <a:latin typeface="+mn-lt"/>
                <a:ea typeface="+mn-ea"/>
                <a:cs typeface="+mn-cs"/>
              </a:rPr>
              <a:t>La norme ISO 13485 précise les exigences des </a:t>
            </a:r>
            <a:r>
              <a:rPr lang="fr-BE" sz="1200" b="0" i="0" u="none" strike="noStrike" kern="1200" dirty="0">
                <a:solidFill>
                  <a:schemeClr val="tx1"/>
                </a:solidFill>
                <a:effectLst/>
                <a:latin typeface="+mn-lt"/>
                <a:ea typeface="+mn-ea"/>
                <a:cs typeface="+mn-cs"/>
                <a:hlinkClick r:id="rId3" tooltip="Système de management de la qualité">
                  <a:extLst>
                    <a:ext uri="{A12FA001-AC4F-418D-AE19-62706E023703}">
                      <ahyp:hlinkClr xmlns:ahyp="http://schemas.microsoft.com/office/drawing/2018/hyperlinkcolor" val="tx"/>
                    </a:ext>
                  </a:extLst>
                </a:hlinkClick>
              </a:rPr>
              <a:t>systèmes de management de la qualité</a:t>
            </a:r>
            <a:r>
              <a:rPr lang="fr-BE" sz="1200" b="0" i="0" kern="1200" dirty="0">
                <a:solidFill>
                  <a:schemeClr val="tx1"/>
                </a:solidFill>
                <a:effectLst/>
                <a:latin typeface="+mn-lt"/>
                <a:ea typeface="+mn-ea"/>
                <a:cs typeface="+mn-cs"/>
              </a:rPr>
              <a:t> (SMQ) pour l'industrie des </a:t>
            </a:r>
            <a:r>
              <a:rPr lang="fr-BE" sz="1200" b="0" i="0" u="none" strike="noStrike" kern="1200" dirty="0">
                <a:solidFill>
                  <a:schemeClr val="tx1"/>
                </a:solidFill>
                <a:effectLst/>
                <a:latin typeface="+mn-lt"/>
                <a:ea typeface="+mn-ea"/>
                <a:cs typeface="+mn-cs"/>
                <a:hlinkClick r:id="rId4" tooltip="Dispositifs médicaux">
                  <a:extLst>
                    <a:ext uri="{A12FA001-AC4F-418D-AE19-62706E023703}">
                      <ahyp:hlinkClr xmlns:ahyp="http://schemas.microsoft.com/office/drawing/2018/hyperlinkcolor" val="tx"/>
                    </a:ext>
                  </a:extLst>
                </a:hlinkClick>
              </a:rPr>
              <a:t>dispositifs médicaux</a:t>
            </a:r>
            <a:r>
              <a:rPr lang="fr-BE" sz="1200" b="0" i="0" kern="1200" dirty="0">
                <a:solidFill>
                  <a:schemeClr val="tx1"/>
                </a:solidFill>
                <a:effectLst/>
                <a:latin typeface="+mn-lt"/>
                <a:ea typeface="+mn-ea"/>
                <a:cs typeface="+mn-cs"/>
              </a:rPr>
              <a:t>. Elle s'appuie sur les exigences de la norme plus générale </a:t>
            </a:r>
            <a:r>
              <a:rPr lang="fr-BE" sz="1200" b="0" i="0" u="none" strike="noStrike" kern="1200" dirty="0">
                <a:solidFill>
                  <a:schemeClr val="tx1"/>
                </a:solidFill>
                <a:effectLst/>
                <a:latin typeface="+mn-lt"/>
                <a:ea typeface="+mn-ea"/>
                <a:cs typeface="+mn-cs"/>
                <a:hlinkClick r:id="rId5" tooltip="ISO 9001">
                  <a:extLst>
                    <a:ext uri="{A12FA001-AC4F-418D-AE19-62706E023703}">
                      <ahyp:hlinkClr xmlns:ahyp="http://schemas.microsoft.com/office/drawing/2018/hyperlinkcolor" val="tx"/>
                    </a:ext>
                  </a:extLst>
                </a:hlinkClick>
              </a:rPr>
              <a:t>ISO 9001</a:t>
            </a:r>
            <a:r>
              <a:rPr lang="fr-BE" sz="1200" b="0" i="0" kern="1200" dirty="0">
                <a:solidFill>
                  <a:schemeClr val="tx1"/>
                </a:solidFill>
                <a:effectLst/>
                <a:latin typeface="+mn-lt"/>
                <a:ea typeface="+mn-ea"/>
                <a:cs typeface="+mn-cs"/>
              </a:rPr>
              <a:t>:2000, dans le contexte de cette industrie.</a:t>
            </a:r>
            <a:endParaRPr lang="fr-BE" b="0" dirty="0">
              <a:solidFill>
                <a:schemeClr val="tx1"/>
              </a:solidFill>
            </a:endParaRPr>
          </a:p>
        </p:txBody>
      </p:sp>
      <p:sp>
        <p:nvSpPr>
          <p:cNvPr id="4" name="Espace réservé du numéro de diapositive 3"/>
          <p:cNvSpPr>
            <a:spLocks noGrp="1"/>
          </p:cNvSpPr>
          <p:nvPr>
            <p:ph type="sldNum" sz="quarter" idx="5"/>
          </p:nvPr>
        </p:nvSpPr>
        <p:spPr/>
        <p:txBody>
          <a:bodyPr/>
          <a:lstStyle/>
          <a:p>
            <a:fld id="{84C130AB-2534-4524-895F-C0AC764E158B}" type="slidenum">
              <a:rPr lang="fr-BE" smtClean="0"/>
              <a:t>4</a:t>
            </a:fld>
            <a:endParaRPr lang="fr-BE"/>
          </a:p>
        </p:txBody>
      </p:sp>
    </p:spTree>
    <p:extLst>
      <p:ext uri="{BB962C8B-B14F-4D97-AF65-F5344CB8AC3E}">
        <p14:creationId xmlns:p14="http://schemas.microsoft.com/office/powerpoint/2010/main" val="250972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 Voir documentation technique pour plus d’informations</a:t>
            </a:r>
          </a:p>
        </p:txBody>
      </p:sp>
      <p:sp>
        <p:nvSpPr>
          <p:cNvPr id="4" name="Espace réservé du numéro de diapositive 3"/>
          <p:cNvSpPr>
            <a:spLocks noGrp="1"/>
          </p:cNvSpPr>
          <p:nvPr>
            <p:ph type="sldNum" sz="quarter" idx="5"/>
          </p:nvPr>
        </p:nvSpPr>
        <p:spPr/>
        <p:txBody>
          <a:bodyPr/>
          <a:lstStyle/>
          <a:p>
            <a:fld id="{84C130AB-2534-4524-895F-C0AC764E158B}" type="slidenum">
              <a:rPr lang="fr-BE" smtClean="0"/>
              <a:t>12</a:t>
            </a:fld>
            <a:endParaRPr lang="fr-BE"/>
          </a:p>
        </p:txBody>
      </p:sp>
    </p:spTree>
    <p:extLst>
      <p:ext uri="{BB962C8B-B14F-4D97-AF65-F5344CB8AC3E}">
        <p14:creationId xmlns:p14="http://schemas.microsoft.com/office/powerpoint/2010/main" val="215136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84C130AB-2534-4524-895F-C0AC764E158B}" type="slidenum">
              <a:rPr lang="fr-BE" smtClean="0"/>
              <a:t>14</a:t>
            </a:fld>
            <a:endParaRPr lang="fr-BE"/>
          </a:p>
        </p:txBody>
      </p:sp>
    </p:spTree>
    <p:extLst>
      <p:ext uri="{BB962C8B-B14F-4D97-AF65-F5344CB8AC3E}">
        <p14:creationId xmlns:p14="http://schemas.microsoft.com/office/powerpoint/2010/main" val="108967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u="sng" dirty="0"/>
              <a:t>Norme OMS :</a:t>
            </a:r>
            <a:br>
              <a:rPr lang="fr-BE" u="sng" dirty="0"/>
            </a:br>
            <a:r>
              <a:rPr lang="fr-BE" b="1" u="none" dirty="0"/>
              <a:t>Source : </a:t>
            </a:r>
            <a:r>
              <a:rPr lang="fr-BE" sz="1200" b="0" i="0" u="none" strike="noStrike" kern="1200" baseline="0" dirty="0">
                <a:solidFill>
                  <a:schemeClr val="tx1"/>
                </a:solidFill>
                <a:latin typeface="+mn-lt"/>
                <a:ea typeface="+mn-ea"/>
                <a:cs typeface="+mn-cs"/>
              </a:rPr>
              <a:t>Instructions for </a:t>
            </a:r>
            <a:r>
              <a:rPr lang="fr-BE" sz="1200" b="0" i="0" u="none" strike="noStrike" kern="1200" baseline="0" dirty="0" err="1">
                <a:solidFill>
                  <a:schemeClr val="tx1"/>
                </a:solidFill>
                <a:latin typeface="+mn-lt"/>
                <a:ea typeface="+mn-ea"/>
                <a:cs typeface="+mn-cs"/>
              </a:rPr>
              <a:t>Submission</a:t>
            </a:r>
            <a:r>
              <a:rPr lang="fr-BE" sz="1200" b="0" i="0" u="none" strike="noStrike" kern="1200" baseline="0" dirty="0">
                <a:solidFill>
                  <a:schemeClr val="tx1"/>
                </a:solidFill>
                <a:latin typeface="+mn-lt"/>
                <a:ea typeface="+mn-ea"/>
                <a:cs typeface="+mn-cs"/>
              </a:rPr>
              <a:t> </a:t>
            </a:r>
            <a:r>
              <a:rPr lang="fr-BE" sz="1200" b="0" i="0" u="none" strike="noStrike" kern="1200" baseline="0" dirty="0" err="1">
                <a:solidFill>
                  <a:schemeClr val="tx1"/>
                </a:solidFill>
                <a:latin typeface="+mn-lt"/>
                <a:ea typeface="+mn-ea"/>
                <a:cs typeface="+mn-cs"/>
              </a:rPr>
              <a:t>Requirements</a:t>
            </a:r>
            <a:r>
              <a:rPr lang="fr-BE"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 vitro diagnostics (IVDs) Detecting SARS-CoV-2 </a:t>
            </a:r>
            <a:r>
              <a:rPr lang="fr-BE" sz="1200" b="0" i="0" u="none" strike="noStrike" kern="1200" baseline="0" dirty="0" err="1">
                <a:solidFill>
                  <a:schemeClr val="tx1"/>
                </a:solidFill>
                <a:latin typeface="+mn-lt"/>
                <a:ea typeface="+mn-ea"/>
                <a:cs typeface="+mn-cs"/>
              </a:rPr>
              <a:t>Nucleic</a:t>
            </a:r>
            <a:r>
              <a:rPr lang="fr-BE" sz="1200" b="0" i="0" u="none" strike="noStrike" kern="1200" baseline="0" dirty="0">
                <a:solidFill>
                  <a:schemeClr val="tx1"/>
                </a:solidFill>
                <a:latin typeface="+mn-lt"/>
                <a:ea typeface="+mn-ea"/>
                <a:cs typeface="+mn-cs"/>
              </a:rPr>
              <a:t> Acid, World </a:t>
            </a:r>
            <a:r>
              <a:rPr lang="fr-BE" sz="1200" b="0" i="0" u="none" strike="noStrike" kern="1200" baseline="0" dirty="0" err="1">
                <a:solidFill>
                  <a:schemeClr val="tx1"/>
                </a:solidFill>
                <a:latin typeface="+mn-lt"/>
                <a:ea typeface="+mn-ea"/>
                <a:cs typeface="+mn-cs"/>
              </a:rPr>
              <a:t>Health</a:t>
            </a:r>
            <a:r>
              <a:rPr lang="fr-BE" sz="1200" b="0" i="0" u="none" strike="noStrike" kern="1200" baseline="0" dirty="0">
                <a:solidFill>
                  <a:schemeClr val="tx1"/>
                </a:solidFill>
                <a:latin typeface="+mn-lt"/>
                <a:ea typeface="+mn-ea"/>
                <a:cs typeface="+mn-cs"/>
              </a:rPr>
              <a:t> </a:t>
            </a:r>
            <a:r>
              <a:rPr lang="fr-BE" sz="1200" b="0" i="0" u="none" strike="noStrike" kern="1200" baseline="0" dirty="0" err="1">
                <a:solidFill>
                  <a:schemeClr val="tx1"/>
                </a:solidFill>
                <a:latin typeface="+mn-lt"/>
                <a:ea typeface="+mn-ea"/>
                <a:cs typeface="+mn-cs"/>
              </a:rPr>
              <a:t>Organization</a:t>
            </a:r>
            <a:r>
              <a:rPr lang="fr-BE" sz="1200" b="0" i="0" u="none" strike="noStrike" kern="1200" baseline="0" dirty="0">
                <a:solidFill>
                  <a:schemeClr val="tx1"/>
                </a:solidFill>
                <a:latin typeface="+mn-lt"/>
                <a:ea typeface="+mn-ea"/>
                <a:cs typeface="+mn-cs"/>
              </a:rPr>
              <a:t>, version 1 – 28 </a:t>
            </a:r>
            <a:r>
              <a:rPr lang="fr-BE" sz="1200" b="0" i="0" u="none" strike="noStrike" kern="1200" baseline="0" dirty="0" err="1">
                <a:solidFill>
                  <a:schemeClr val="tx1"/>
                </a:solidFill>
                <a:latin typeface="+mn-lt"/>
                <a:ea typeface="+mn-ea"/>
                <a:cs typeface="+mn-cs"/>
              </a:rPr>
              <a:t>February</a:t>
            </a:r>
            <a:r>
              <a:rPr lang="fr-BE" sz="1200" b="0" i="0" u="none" strike="noStrike" kern="1200" baseline="0" dirty="0">
                <a:solidFill>
                  <a:schemeClr val="tx1"/>
                </a:solidFill>
                <a:latin typeface="+mn-lt"/>
                <a:ea typeface="+mn-ea"/>
                <a:cs typeface="+mn-cs"/>
              </a:rPr>
              <a:t> 2020 (p.19/21)</a:t>
            </a:r>
            <a:br>
              <a:rPr lang="fr-BE" sz="1200" b="0" i="0" u="none" strike="noStrike" kern="1200" baseline="0" dirty="0">
                <a:solidFill>
                  <a:schemeClr val="tx1"/>
                </a:solidFill>
                <a:latin typeface="+mn-lt"/>
                <a:ea typeface="+mn-ea"/>
                <a:cs typeface="+mn-cs"/>
              </a:rPr>
            </a:br>
            <a:br>
              <a:rPr lang="fr-BE" dirty="0"/>
            </a:br>
            <a:r>
              <a:rPr lang="fr-BE" sz="1200" b="1" i="0" u="none" strike="noStrike" kern="1200" baseline="0" dirty="0">
                <a:solidFill>
                  <a:schemeClr val="tx1"/>
                </a:solidFill>
                <a:latin typeface="+mn-lt"/>
                <a:ea typeface="+mn-ea"/>
                <a:cs typeface="+mn-cs"/>
              </a:rPr>
              <a:t>a) </a:t>
            </a:r>
            <a:r>
              <a:rPr lang="fr-BE" sz="1200" b="1" i="0" u="none" strike="noStrike" kern="1200" baseline="0" dirty="0" err="1">
                <a:solidFill>
                  <a:schemeClr val="tx1"/>
                </a:solidFill>
                <a:latin typeface="+mn-lt"/>
                <a:ea typeface="+mn-ea"/>
                <a:cs typeface="+mn-cs"/>
              </a:rPr>
              <a:t>Clinical</a:t>
            </a:r>
            <a:r>
              <a:rPr lang="fr-BE" sz="1200" b="1" i="0" u="none" strike="noStrike" kern="1200" baseline="0" dirty="0">
                <a:solidFill>
                  <a:schemeClr val="tx1"/>
                </a:solidFill>
                <a:latin typeface="+mn-lt"/>
                <a:ea typeface="+mn-ea"/>
                <a:cs typeface="+mn-cs"/>
              </a:rPr>
              <a:t> / diagnostic </a:t>
            </a:r>
            <a:r>
              <a:rPr lang="fr-BE" sz="1200" b="1" i="0" u="none" strike="noStrike" kern="1200" baseline="0" dirty="0" err="1">
                <a:solidFill>
                  <a:schemeClr val="tx1"/>
                </a:solidFill>
                <a:latin typeface="+mn-lt"/>
                <a:ea typeface="+mn-ea"/>
                <a:cs typeface="+mn-cs"/>
              </a:rPr>
              <a:t>sensitivity</a:t>
            </a:r>
            <a:endParaRPr lang="fr-BE" sz="1200" b="1" i="0" u="none" strike="noStrike" kern="1200" baseline="0" dirty="0">
              <a:solidFill>
                <a:schemeClr val="tx1"/>
              </a:solidFill>
              <a:latin typeface="+mn-lt"/>
              <a:ea typeface="+mn-ea"/>
              <a:cs typeface="+mn-cs"/>
            </a:endParaRPr>
          </a:p>
          <a:p>
            <a:r>
              <a:rPr lang="fr-BE" sz="1200" b="0" i="0" u="none" strike="noStrike" kern="1200" baseline="0" dirty="0">
                <a:solidFill>
                  <a:schemeClr val="tx1"/>
                </a:solidFill>
                <a:latin typeface="+mn-lt"/>
                <a:ea typeface="+mn-ea"/>
                <a:cs typeface="+mn-cs"/>
              </a:rPr>
              <a:t>For diagnostic </a:t>
            </a:r>
            <a:r>
              <a:rPr lang="fr-BE" sz="1200" b="0" i="0" u="none" strike="noStrike" kern="1200" baseline="0" dirty="0" err="1">
                <a:solidFill>
                  <a:schemeClr val="tx1"/>
                </a:solidFill>
                <a:latin typeface="+mn-lt"/>
                <a:ea typeface="+mn-ea"/>
                <a:cs typeface="+mn-cs"/>
              </a:rPr>
              <a:t>sensitivity</a:t>
            </a:r>
            <a:r>
              <a:rPr lang="fr-BE" sz="1200" b="0" i="0" u="none" strike="noStrike" kern="1200" baseline="0" dirty="0">
                <a:solidFill>
                  <a:schemeClr val="tx1"/>
                </a:solidFill>
                <a:latin typeface="+mn-lt"/>
                <a:ea typeface="+mn-ea"/>
                <a:cs typeface="+mn-cs"/>
              </a:rPr>
              <a: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Ideally, 50 prospective positive specimens should be tested.</a:t>
            </a:r>
          </a:p>
          <a:p>
            <a:r>
              <a:rPr lang="fr-BE" sz="1200" b="1" i="0" u="none" strike="noStrike" kern="1200" baseline="0" dirty="0">
                <a:solidFill>
                  <a:schemeClr val="tx1"/>
                </a:solidFill>
                <a:latin typeface="+mn-lt"/>
                <a:ea typeface="+mn-ea"/>
                <a:cs typeface="+mn-cs"/>
              </a:rPr>
              <a:t>b) </a:t>
            </a:r>
            <a:r>
              <a:rPr lang="fr-BE" sz="1200" b="1" i="0" u="none" strike="noStrike" kern="1200" baseline="0" dirty="0" err="1">
                <a:solidFill>
                  <a:schemeClr val="tx1"/>
                </a:solidFill>
                <a:latin typeface="+mn-lt"/>
                <a:ea typeface="+mn-ea"/>
                <a:cs typeface="+mn-cs"/>
              </a:rPr>
              <a:t>Clinical</a:t>
            </a:r>
            <a:r>
              <a:rPr lang="fr-BE" sz="1200" b="1" i="0" u="none" strike="noStrike" kern="1200" baseline="0" dirty="0">
                <a:solidFill>
                  <a:schemeClr val="tx1"/>
                </a:solidFill>
                <a:latin typeface="+mn-lt"/>
                <a:ea typeface="+mn-ea"/>
                <a:cs typeface="+mn-cs"/>
              </a:rPr>
              <a:t> / diagnostic </a:t>
            </a:r>
            <a:r>
              <a:rPr lang="fr-BE" sz="1200" b="1" i="0" u="none" strike="noStrike" kern="1200" baseline="0" dirty="0" err="1">
                <a:solidFill>
                  <a:schemeClr val="tx1"/>
                </a:solidFill>
                <a:latin typeface="+mn-lt"/>
                <a:ea typeface="+mn-ea"/>
                <a:cs typeface="+mn-cs"/>
              </a:rPr>
              <a:t>specificity</a:t>
            </a:r>
            <a:endParaRPr lang="fr-BE" sz="1200" b="1"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minimum of 100 negative specimens, collected from symptomatic individuals in the</a:t>
            </a:r>
          </a:p>
          <a:p>
            <a:r>
              <a:rPr lang="en-US" sz="1200" b="0" i="0" u="none" strike="noStrike" kern="1200" baseline="0" dirty="0">
                <a:solidFill>
                  <a:schemeClr val="tx1"/>
                </a:solidFill>
                <a:latin typeface="+mn-lt"/>
                <a:ea typeface="+mn-ea"/>
                <a:cs typeface="+mn-cs"/>
              </a:rPr>
              <a:t>region where the assay will be used, shall be tested.</a:t>
            </a:r>
            <a:br>
              <a:rPr lang="fr-BE" dirty="0"/>
            </a:br>
            <a:br>
              <a:rPr lang="fr-BE" dirty="0"/>
            </a:br>
            <a:endParaRPr lang="fr-BE" dirty="0"/>
          </a:p>
        </p:txBody>
      </p:sp>
      <p:sp>
        <p:nvSpPr>
          <p:cNvPr id="4" name="Espace réservé du numéro de diapositive 3"/>
          <p:cNvSpPr>
            <a:spLocks noGrp="1"/>
          </p:cNvSpPr>
          <p:nvPr>
            <p:ph type="sldNum" sz="quarter" idx="5"/>
          </p:nvPr>
        </p:nvSpPr>
        <p:spPr/>
        <p:txBody>
          <a:bodyPr/>
          <a:lstStyle/>
          <a:p>
            <a:fld id="{84C130AB-2534-4524-895F-C0AC764E158B}" type="slidenum">
              <a:rPr lang="fr-BE" smtClean="0"/>
              <a:t>15</a:t>
            </a:fld>
            <a:endParaRPr lang="fr-BE"/>
          </a:p>
        </p:txBody>
      </p:sp>
    </p:spTree>
    <p:extLst>
      <p:ext uri="{BB962C8B-B14F-4D97-AF65-F5344CB8AC3E}">
        <p14:creationId xmlns:p14="http://schemas.microsoft.com/office/powerpoint/2010/main" val="1568797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84C130AB-2534-4524-895F-C0AC764E158B}" type="slidenum">
              <a:rPr lang="fr-BE" smtClean="0"/>
              <a:t>21</a:t>
            </a:fld>
            <a:endParaRPr lang="fr-BE"/>
          </a:p>
        </p:txBody>
      </p:sp>
    </p:spTree>
    <p:extLst>
      <p:ext uri="{BB962C8B-B14F-4D97-AF65-F5344CB8AC3E}">
        <p14:creationId xmlns:p14="http://schemas.microsoft.com/office/powerpoint/2010/main" val="127427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7556FD-EF2C-4345-9347-FEE77A69D10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D524516B-AF42-431C-A2C0-C3E587ED4B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9B81117B-64EC-401B-8C39-FC51E5122677}"/>
              </a:ext>
            </a:extLst>
          </p:cNvPr>
          <p:cNvSpPr>
            <a:spLocks noGrp="1"/>
          </p:cNvSpPr>
          <p:nvPr>
            <p:ph type="dt" sz="half" idx="10"/>
          </p:nvPr>
        </p:nvSpPr>
        <p:spPr/>
        <p:txBody>
          <a:bodyPr/>
          <a:lstStyle/>
          <a:p>
            <a:fld id="{F768EBC6-4623-4BA5-A9DA-EB542DC3A551}" type="datetime1">
              <a:rPr lang="fr-BE" smtClean="0"/>
              <a:t>20-03-20</a:t>
            </a:fld>
            <a:endParaRPr lang="fr-BE"/>
          </a:p>
        </p:txBody>
      </p:sp>
      <p:sp>
        <p:nvSpPr>
          <p:cNvPr id="5" name="Espace réservé du pied de page 4">
            <a:extLst>
              <a:ext uri="{FF2B5EF4-FFF2-40B4-BE49-F238E27FC236}">
                <a16:creationId xmlns:a16="http://schemas.microsoft.com/office/drawing/2014/main" id="{88DAFFA8-270B-42C9-8420-54D012B5675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0A89E05-41DF-49CD-98E1-1CF3731E278C}"/>
              </a:ext>
            </a:extLst>
          </p:cNvPr>
          <p:cNvSpPr>
            <a:spLocks noGrp="1"/>
          </p:cNvSpPr>
          <p:nvPr>
            <p:ph type="sldNum" sz="quarter" idx="12"/>
          </p:nvPr>
        </p:nvSpPr>
        <p:spPr/>
        <p:txBody>
          <a:bodyPr/>
          <a:lstStyle/>
          <a:p>
            <a:fld id="{08730827-7DE1-4042-9D16-18DA959CA8ED}" type="slidenum">
              <a:rPr lang="fr-BE" smtClean="0"/>
              <a:t>‹N°›</a:t>
            </a:fld>
            <a:endParaRPr lang="fr-BE"/>
          </a:p>
        </p:txBody>
      </p:sp>
    </p:spTree>
    <p:extLst>
      <p:ext uri="{BB962C8B-B14F-4D97-AF65-F5344CB8AC3E}">
        <p14:creationId xmlns:p14="http://schemas.microsoft.com/office/powerpoint/2010/main" val="88986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F6179D-CBC5-4332-9707-0FE9F30ECBBF}"/>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215D78F2-6E48-4D81-BECE-934176B9942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6CBAE9E-1B57-4E38-9961-06021D3F0A95}"/>
              </a:ext>
            </a:extLst>
          </p:cNvPr>
          <p:cNvSpPr>
            <a:spLocks noGrp="1"/>
          </p:cNvSpPr>
          <p:nvPr>
            <p:ph type="dt" sz="half" idx="10"/>
          </p:nvPr>
        </p:nvSpPr>
        <p:spPr/>
        <p:txBody>
          <a:bodyPr/>
          <a:lstStyle/>
          <a:p>
            <a:fld id="{99C7A1F6-AAA3-490E-9B7E-16AB52DDB650}" type="datetime1">
              <a:rPr lang="fr-BE" smtClean="0"/>
              <a:t>20-03-20</a:t>
            </a:fld>
            <a:endParaRPr lang="fr-BE"/>
          </a:p>
        </p:txBody>
      </p:sp>
      <p:sp>
        <p:nvSpPr>
          <p:cNvPr id="5" name="Espace réservé du pied de page 4">
            <a:extLst>
              <a:ext uri="{FF2B5EF4-FFF2-40B4-BE49-F238E27FC236}">
                <a16:creationId xmlns:a16="http://schemas.microsoft.com/office/drawing/2014/main" id="{12C84E3D-9B40-4703-BFE3-BB607FB3FCF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FBC1F8BF-B6E7-4D71-9C10-2AF2E197DD5F}"/>
              </a:ext>
            </a:extLst>
          </p:cNvPr>
          <p:cNvSpPr>
            <a:spLocks noGrp="1"/>
          </p:cNvSpPr>
          <p:nvPr>
            <p:ph type="sldNum" sz="quarter" idx="12"/>
          </p:nvPr>
        </p:nvSpPr>
        <p:spPr/>
        <p:txBody>
          <a:bodyPr/>
          <a:lstStyle/>
          <a:p>
            <a:fld id="{08730827-7DE1-4042-9D16-18DA959CA8ED}" type="slidenum">
              <a:rPr lang="fr-BE" smtClean="0"/>
              <a:t>‹N°›</a:t>
            </a:fld>
            <a:endParaRPr lang="fr-BE"/>
          </a:p>
        </p:txBody>
      </p:sp>
    </p:spTree>
    <p:extLst>
      <p:ext uri="{BB962C8B-B14F-4D97-AF65-F5344CB8AC3E}">
        <p14:creationId xmlns:p14="http://schemas.microsoft.com/office/powerpoint/2010/main" val="365910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ABB6679-D0B9-4D0B-93C1-682F1EB989C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BB79FB1A-A63E-407A-9D20-FDF3D7EB353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410DABA-136D-4713-9171-F3BDA79CC889}"/>
              </a:ext>
            </a:extLst>
          </p:cNvPr>
          <p:cNvSpPr>
            <a:spLocks noGrp="1"/>
          </p:cNvSpPr>
          <p:nvPr>
            <p:ph type="dt" sz="half" idx="10"/>
          </p:nvPr>
        </p:nvSpPr>
        <p:spPr/>
        <p:txBody>
          <a:bodyPr/>
          <a:lstStyle/>
          <a:p>
            <a:fld id="{1A651C4C-13C6-4C8D-84B3-C55CAB0146B4}" type="datetime1">
              <a:rPr lang="fr-BE" smtClean="0"/>
              <a:t>20-03-20</a:t>
            </a:fld>
            <a:endParaRPr lang="fr-BE"/>
          </a:p>
        </p:txBody>
      </p:sp>
      <p:sp>
        <p:nvSpPr>
          <p:cNvPr id="5" name="Espace réservé du pied de page 4">
            <a:extLst>
              <a:ext uri="{FF2B5EF4-FFF2-40B4-BE49-F238E27FC236}">
                <a16:creationId xmlns:a16="http://schemas.microsoft.com/office/drawing/2014/main" id="{4C02D907-15D0-4E15-9B70-183E0EE167F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3AEC724-2CC2-4171-A563-790BCD213A63}"/>
              </a:ext>
            </a:extLst>
          </p:cNvPr>
          <p:cNvSpPr>
            <a:spLocks noGrp="1"/>
          </p:cNvSpPr>
          <p:nvPr>
            <p:ph type="sldNum" sz="quarter" idx="12"/>
          </p:nvPr>
        </p:nvSpPr>
        <p:spPr/>
        <p:txBody>
          <a:bodyPr/>
          <a:lstStyle/>
          <a:p>
            <a:fld id="{08730827-7DE1-4042-9D16-18DA959CA8ED}" type="slidenum">
              <a:rPr lang="fr-BE" smtClean="0"/>
              <a:t>‹N°›</a:t>
            </a:fld>
            <a:endParaRPr lang="fr-BE"/>
          </a:p>
        </p:txBody>
      </p:sp>
    </p:spTree>
    <p:extLst>
      <p:ext uri="{BB962C8B-B14F-4D97-AF65-F5344CB8AC3E}">
        <p14:creationId xmlns:p14="http://schemas.microsoft.com/office/powerpoint/2010/main" val="219646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5991CB-C0B7-4204-975E-2D96A86555BE}"/>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DBF87F71-FA04-4945-BB03-1038CB5C2FC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CBF9A95-C8D9-4E9F-B2EA-45D69342FE20}"/>
              </a:ext>
            </a:extLst>
          </p:cNvPr>
          <p:cNvSpPr>
            <a:spLocks noGrp="1"/>
          </p:cNvSpPr>
          <p:nvPr>
            <p:ph type="dt" sz="half" idx="10"/>
          </p:nvPr>
        </p:nvSpPr>
        <p:spPr/>
        <p:txBody>
          <a:bodyPr/>
          <a:lstStyle/>
          <a:p>
            <a:fld id="{C6601ECB-BB33-4CD5-8898-6D30201DF167}" type="datetime1">
              <a:rPr lang="fr-BE" smtClean="0"/>
              <a:t>20-03-20</a:t>
            </a:fld>
            <a:endParaRPr lang="fr-BE"/>
          </a:p>
        </p:txBody>
      </p:sp>
      <p:sp>
        <p:nvSpPr>
          <p:cNvPr id="5" name="Espace réservé du pied de page 4">
            <a:extLst>
              <a:ext uri="{FF2B5EF4-FFF2-40B4-BE49-F238E27FC236}">
                <a16:creationId xmlns:a16="http://schemas.microsoft.com/office/drawing/2014/main" id="{E7246A63-0C2D-499B-9F80-29A21DACA31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EDA7DBB-E69D-4E10-8758-23847D39E27B}"/>
              </a:ext>
            </a:extLst>
          </p:cNvPr>
          <p:cNvSpPr>
            <a:spLocks noGrp="1"/>
          </p:cNvSpPr>
          <p:nvPr>
            <p:ph type="sldNum" sz="quarter" idx="12"/>
          </p:nvPr>
        </p:nvSpPr>
        <p:spPr/>
        <p:txBody>
          <a:bodyPr/>
          <a:lstStyle/>
          <a:p>
            <a:fld id="{08730827-7DE1-4042-9D16-18DA959CA8ED}" type="slidenum">
              <a:rPr lang="fr-BE" smtClean="0"/>
              <a:t>‹N°›</a:t>
            </a:fld>
            <a:endParaRPr lang="fr-BE"/>
          </a:p>
        </p:txBody>
      </p:sp>
    </p:spTree>
    <p:extLst>
      <p:ext uri="{BB962C8B-B14F-4D97-AF65-F5344CB8AC3E}">
        <p14:creationId xmlns:p14="http://schemas.microsoft.com/office/powerpoint/2010/main" val="224331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A8787D-82F1-4F2A-B49D-7084C936C24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8B70F243-0383-4AE6-8241-EBB8D59A00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E9667D9-DA19-4E88-A493-5BBB2073EFF9}"/>
              </a:ext>
            </a:extLst>
          </p:cNvPr>
          <p:cNvSpPr>
            <a:spLocks noGrp="1"/>
          </p:cNvSpPr>
          <p:nvPr>
            <p:ph type="dt" sz="half" idx="10"/>
          </p:nvPr>
        </p:nvSpPr>
        <p:spPr/>
        <p:txBody>
          <a:bodyPr/>
          <a:lstStyle/>
          <a:p>
            <a:fld id="{4EAE275A-A4FD-4007-AB9E-55093E5C3DD1}" type="datetime1">
              <a:rPr lang="fr-BE" smtClean="0"/>
              <a:t>20-03-20</a:t>
            </a:fld>
            <a:endParaRPr lang="fr-BE"/>
          </a:p>
        </p:txBody>
      </p:sp>
      <p:sp>
        <p:nvSpPr>
          <p:cNvPr id="5" name="Espace réservé du pied de page 4">
            <a:extLst>
              <a:ext uri="{FF2B5EF4-FFF2-40B4-BE49-F238E27FC236}">
                <a16:creationId xmlns:a16="http://schemas.microsoft.com/office/drawing/2014/main" id="{3B7D59BA-6FC2-4B21-BC85-378D301B61D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53C96C51-0A68-4947-8F5B-7EB2DD4EBA75}"/>
              </a:ext>
            </a:extLst>
          </p:cNvPr>
          <p:cNvSpPr>
            <a:spLocks noGrp="1"/>
          </p:cNvSpPr>
          <p:nvPr>
            <p:ph type="sldNum" sz="quarter" idx="12"/>
          </p:nvPr>
        </p:nvSpPr>
        <p:spPr/>
        <p:txBody>
          <a:bodyPr/>
          <a:lstStyle/>
          <a:p>
            <a:fld id="{08730827-7DE1-4042-9D16-18DA959CA8ED}" type="slidenum">
              <a:rPr lang="fr-BE" smtClean="0"/>
              <a:t>‹N°›</a:t>
            </a:fld>
            <a:endParaRPr lang="fr-BE"/>
          </a:p>
        </p:txBody>
      </p:sp>
    </p:spTree>
    <p:extLst>
      <p:ext uri="{BB962C8B-B14F-4D97-AF65-F5344CB8AC3E}">
        <p14:creationId xmlns:p14="http://schemas.microsoft.com/office/powerpoint/2010/main" val="230875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A81B8E-9035-4C45-AE79-98AE098BEF0A}"/>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6EA137B6-3371-4768-9311-A8BCB957ACB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E650DB75-3512-4185-8AFC-D8583C91B08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666B2496-A2D7-4F30-8519-0B28E0368BEC}"/>
              </a:ext>
            </a:extLst>
          </p:cNvPr>
          <p:cNvSpPr>
            <a:spLocks noGrp="1"/>
          </p:cNvSpPr>
          <p:nvPr>
            <p:ph type="dt" sz="half" idx="10"/>
          </p:nvPr>
        </p:nvSpPr>
        <p:spPr/>
        <p:txBody>
          <a:bodyPr/>
          <a:lstStyle/>
          <a:p>
            <a:fld id="{2A72B7AB-B2D8-4795-965A-D72A9BCA9F9A}" type="datetime1">
              <a:rPr lang="fr-BE" smtClean="0"/>
              <a:t>20-03-20</a:t>
            </a:fld>
            <a:endParaRPr lang="fr-BE"/>
          </a:p>
        </p:txBody>
      </p:sp>
      <p:sp>
        <p:nvSpPr>
          <p:cNvPr id="6" name="Espace réservé du pied de page 5">
            <a:extLst>
              <a:ext uri="{FF2B5EF4-FFF2-40B4-BE49-F238E27FC236}">
                <a16:creationId xmlns:a16="http://schemas.microsoft.com/office/drawing/2014/main" id="{DBCD772F-0C17-41A1-9B49-C93927610992}"/>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04594F44-7A1A-43EB-8A70-7461AB1AC245}"/>
              </a:ext>
            </a:extLst>
          </p:cNvPr>
          <p:cNvSpPr>
            <a:spLocks noGrp="1"/>
          </p:cNvSpPr>
          <p:nvPr>
            <p:ph type="sldNum" sz="quarter" idx="12"/>
          </p:nvPr>
        </p:nvSpPr>
        <p:spPr/>
        <p:txBody>
          <a:bodyPr/>
          <a:lstStyle/>
          <a:p>
            <a:fld id="{08730827-7DE1-4042-9D16-18DA959CA8ED}" type="slidenum">
              <a:rPr lang="fr-BE" smtClean="0"/>
              <a:t>‹N°›</a:t>
            </a:fld>
            <a:endParaRPr lang="fr-BE"/>
          </a:p>
        </p:txBody>
      </p:sp>
    </p:spTree>
    <p:extLst>
      <p:ext uri="{BB962C8B-B14F-4D97-AF65-F5344CB8AC3E}">
        <p14:creationId xmlns:p14="http://schemas.microsoft.com/office/powerpoint/2010/main" val="348760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0A3631-1EB9-45D7-8A14-1799CE249ABF}"/>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562BD9BC-0744-4991-BE3D-73BF496B9F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DAD0DF2-00F0-4D01-9CE9-84215C5BF59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D1EF65A6-1914-42DE-9A00-E82277BAB1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898E9DC-A16B-4B89-8C02-87187ECBF68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49FA47CD-4D51-4977-976D-1CCF5BB61B67}"/>
              </a:ext>
            </a:extLst>
          </p:cNvPr>
          <p:cNvSpPr>
            <a:spLocks noGrp="1"/>
          </p:cNvSpPr>
          <p:nvPr>
            <p:ph type="dt" sz="half" idx="10"/>
          </p:nvPr>
        </p:nvSpPr>
        <p:spPr/>
        <p:txBody>
          <a:bodyPr/>
          <a:lstStyle/>
          <a:p>
            <a:fld id="{91E1379C-09D0-4A78-826B-0024FBA402C4}" type="datetime1">
              <a:rPr lang="fr-BE" smtClean="0"/>
              <a:t>20-03-20</a:t>
            </a:fld>
            <a:endParaRPr lang="fr-BE"/>
          </a:p>
        </p:txBody>
      </p:sp>
      <p:sp>
        <p:nvSpPr>
          <p:cNvPr id="8" name="Espace réservé du pied de page 7">
            <a:extLst>
              <a:ext uri="{FF2B5EF4-FFF2-40B4-BE49-F238E27FC236}">
                <a16:creationId xmlns:a16="http://schemas.microsoft.com/office/drawing/2014/main" id="{59621304-0C8D-4508-A1C2-A783AC14D24E}"/>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3EF04E20-F93B-4440-B135-35EB300AA605}"/>
              </a:ext>
            </a:extLst>
          </p:cNvPr>
          <p:cNvSpPr>
            <a:spLocks noGrp="1"/>
          </p:cNvSpPr>
          <p:nvPr>
            <p:ph type="sldNum" sz="quarter" idx="12"/>
          </p:nvPr>
        </p:nvSpPr>
        <p:spPr/>
        <p:txBody>
          <a:bodyPr/>
          <a:lstStyle/>
          <a:p>
            <a:fld id="{08730827-7DE1-4042-9D16-18DA959CA8ED}" type="slidenum">
              <a:rPr lang="fr-BE" smtClean="0"/>
              <a:t>‹N°›</a:t>
            </a:fld>
            <a:endParaRPr lang="fr-BE"/>
          </a:p>
        </p:txBody>
      </p:sp>
    </p:spTree>
    <p:extLst>
      <p:ext uri="{BB962C8B-B14F-4D97-AF65-F5344CB8AC3E}">
        <p14:creationId xmlns:p14="http://schemas.microsoft.com/office/powerpoint/2010/main" val="309136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26076-62A7-4574-8A6C-416500B29370}"/>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33CCEAC5-D060-4DFD-AB2B-D8A70C6A8458}"/>
              </a:ext>
            </a:extLst>
          </p:cNvPr>
          <p:cNvSpPr>
            <a:spLocks noGrp="1"/>
          </p:cNvSpPr>
          <p:nvPr>
            <p:ph type="dt" sz="half" idx="10"/>
          </p:nvPr>
        </p:nvSpPr>
        <p:spPr/>
        <p:txBody>
          <a:bodyPr/>
          <a:lstStyle/>
          <a:p>
            <a:fld id="{2774B48E-E2A8-4C6F-95ED-05A0D536F182}" type="datetime1">
              <a:rPr lang="fr-BE" smtClean="0"/>
              <a:t>20-03-20</a:t>
            </a:fld>
            <a:endParaRPr lang="fr-BE"/>
          </a:p>
        </p:txBody>
      </p:sp>
      <p:sp>
        <p:nvSpPr>
          <p:cNvPr id="4" name="Espace réservé du pied de page 3">
            <a:extLst>
              <a:ext uri="{FF2B5EF4-FFF2-40B4-BE49-F238E27FC236}">
                <a16:creationId xmlns:a16="http://schemas.microsoft.com/office/drawing/2014/main" id="{D86104D9-6FC0-4CAF-9A4D-FE35CE419E38}"/>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C8B64A8E-54C8-4B21-9FC3-01826A9A495E}"/>
              </a:ext>
            </a:extLst>
          </p:cNvPr>
          <p:cNvSpPr>
            <a:spLocks noGrp="1"/>
          </p:cNvSpPr>
          <p:nvPr>
            <p:ph type="sldNum" sz="quarter" idx="12"/>
          </p:nvPr>
        </p:nvSpPr>
        <p:spPr/>
        <p:txBody>
          <a:bodyPr/>
          <a:lstStyle/>
          <a:p>
            <a:fld id="{08730827-7DE1-4042-9D16-18DA959CA8ED}" type="slidenum">
              <a:rPr lang="fr-BE" smtClean="0"/>
              <a:t>‹N°›</a:t>
            </a:fld>
            <a:endParaRPr lang="fr-BE"/>
          </a:p>
        </p:txBody>
      </p:sp>
    </p:spTree>
    <p:extLst>
      <p:ext uri="{BB962C8B-B14F-4D97-AF65-F5344CB8AC3E}">
        <p14:creationId xmlns:p14="http://schemas.microsoft.com/office/powerpoint/2010/main" val="90618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B5C478B-A1A6-45F6-83F9-CEBE3ABFFCA8}"/>
              </a:ext>
            </a:extLst>
          </p:cNvPr>
          <p:cNvSpPr>
            <a:spLocks noGrp="1"/>
          </p:cNvSpPr>
          <p:nvPr>
            <p:ph type="dt" sz="half" idx="10"/>
          </p:nvPr>
        </p:nvSpPr>
        <p:spPr/>
        <p:txBody>
          <a:bodyPr/>
          <a:lstStyle/>
          <a:p>
            <a:fld id="{903FE2A6-B213-4073-A603-09550E227A6A}" type="datetime1">
              <a:rPr lang="fr-BE" smtClean="0"/>
              <a:t>20-03-20</a:t>
            </a:fld>
            <a:endParaRPr lang="fr-BE"/>
          </a:p>
        </p:txBody>
      </p:sp>
      <p:sp>
        <p:nvSpPr>
          <p:cNvPr id="3" name="Espace réservé du pied de page 2">
            <a:extLst>
              <a:ext uri="{FF2B5EF4-FFF2-40B4-BE49-F238E27FC236}">
                <a16:creationId xmlns:a16="http://schemas.microsoft.com/office/drawing/2014/main" id="{77416741-3102-44B2-879F-E2C9CE3AFC94}"/>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9A439289-35B0-4512-865C-E6F5B8603EC4}"/>
              </a:ext>
            </a:extLst>
          </p:cNvPr>
          <p:cNvSpPr>
            <a:spLocks noGrp="1"/>
          </p:cNvSpPr>
          <p:nvPr>
            <p:ph type="sldNum" sz="quarter" idx="12"/>
          </p:nvPr>
        </p:nvSpPr>
        <p:spPr/>
        <p:txBody>
          <a:bodyPr/>
          <a:lstStyle/>
          <a:p>
            <a:fld id="{08730827-7DE1-4042-9D16-18DA959CA8ED}" type="slidenum">
              <a:rPr lang="fr-BE" smtClean="0"/>
              <a:t>‹N°›</a:t>
            </a:fld>
            <a:endParaRPr lang="fr-BE"/>
          </a:p>
        </p:txBody>
      </p:sp>
    </p:spTree>
    <p:extLst>
      <p:ext uri="{BB962C8B-B14F-4D97-AF65-F5344CB8AC3E}">
        <p14:creationId xmlns:p14="http://schemas.microsoft.com/office/powerpoint/2010/main" val="2453546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4C1E8D-5B11-4101-AB7E-81C7644E0FC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F3693CD6-AE90-4A94-B36A-FEBE63BCFB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D1DF2521-47F3-49C1-87DE-DA013BE31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5C4F495-9979-481C-A926-DE5E3C502031}"/>
              </a:ext>
            </a:extLst>
          </p:cNvPr>
          <p:cNvSpPr>
            <a:spLocks noGrp="1"/>
          </p:cNvSpPr>
          <p:nvPr>
            <p:ph type="dt" sz="half" idx="10"/>
          </p:nvPr>
        </p:nvSpPr>
        <p:spPr/>
        <p:txBody>
          <a:bodyPr/>
          <a:lstStyle/>
          <a:p>
            <a:fld id="{D0B0037E-1AB5-4279-9B98-980E245BCCAC}" type="datetime1">
              <a:rPr lang="fr-BE" smtClean="0"/>
              <a:t>20-03-20</a:t>
            </a:fld>
            <a:endParaRPr lang="fr-BE"/>
          </a:p>
        </p:txBody>
      </p:sp>
      <p:sp>
        <p:nvSpPr>
          <p:cNvPr id="6" name="Espace réservé du pied de page 5">
            <a:extLst>
              <a:ext uri="{FF2B5EF4-FFF2-40B4-BE49-F238E27FC236}">
                <a16:creationId xmlns:a16="http://schemas.microsoft.com/office/drawing/2014/main" id="{C4C0523A-C5E2-4C81-8655-58151AB8BA45}"/>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F4FA8E8E-9393-44DF-AA22-A08BCA65D19A}"/>
              </a:ext>
            </a:extLst>
          </p:cNvPr>
          <p:cNvSpPr>
            <a:spLocks noGrp="1"/>
          </p:cNvSpPr>
          <p:nvPr>
            <p:ph type="sldNum" sz="quarter" idx="12"/>
          </p:nvPr>
        </p:nvSpPr>
        <p:spPr/>
        <p:txBody>
          <a:bodyPr/>
          <a:lstStyle/>
          <a:p>
            <a:fld id="{08730827-7DE1-4042-9D16-18DA959CA8ED}" type="slidenum">
              <a:rPr lang="fr-BE" smtClean="0"/>
              <a:t>‹N°›</a:t>
            </a:fld>
            <a:endParaRPr lang="fr-BE"/>
          </a:p>
        </p:txBody>
      </p:sp>
    </p:spTree>
    <p:extLst>
      <p:ext uri="{BB962C8B-B14F-4D97-AF65-F5344CB8AC3E}">
        <p14:creationId xmlns:p14="http://schemas.microsoft.com/office/powerpoint/2010/main" val="1414867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A8E130-F279-4263-AC25-B4E8EF49FF6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4D2BB338-5850-44C7-9077-49BEEC3503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09DF1E2D-1F16-4156-BA74-7061778BF7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7908D27-CA2C-4CBA-B1E4-4C7E6D0234C7}"/>
              </a:ext>
            </a:extLst>
          </p:cNvPr>
          <p:cNvSpPr>
            <a:spLocks noGrp="1"/>
          </p:cNvSpPr>
          <p:nvPr>
            <p:ph type="dt" sz="half" idx="10"/>
          </p:nvPr>
        </p:nvSpPr>
        <p:spPr/>
        <p:txBody>
          <a:bodyPr/>
          <a:lstStyle/>
          <a:p>
            <a:fld id="{88197404-4695-4174-A91E-53A154FA3B3A}" type="datetime1">
              <a:rPr lang="fr-BE" smtClean="0"/>
              <a:t>20-03-20</a:t>
            </a:fld>
            <a:endParaRPr lang="fr-BE"/>
          </a:p>
        </p:txBody>
      </p:sp>
      <p:sp>
        <p:nvSpPr>
          <p:cNvPr id="6" name="Espace réservé du pied de page 5">
            <a:extLst>
              <a:ext uri="{FF2B5EF4-FFF2-40B4-BE49-F238E27FC236}">
                <a16:creationId xmlns:a16="http://schemas.microsoft.com/office/drawing/2014/main" id="{D21DA50A-4B1A-4ADB-9419-78FDD1C62811}"/>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72BC09A3-AAF5-4114-9F38-380E553CC997}"/>
              </a:ext>
            </a:extLst>
          </p:cNvPr>
          <p:cNvSpPr>
            <a:spLocks noGrp="1"/>
          </p:cNvSpPr>
          <p:nvPr>
            <p:ph type="sldNum" sz="quarter" idx="12"/>
          </p:nvPr>
        </p:nvSpPr>
        <p:spPr/>
        <p:txBody>
          <a:bodyPr/>
          <a:lstStyle/>
          <a:p>
            <a:fld id="{08730827-7DE1-4042-9D16-18DA959CA8ED}" type="slidenum">
              <a:rPr lang="fr-BE" smtClean="0"/>
              <a:t>‹N°›</a:t>
            </a:fld>
            <a:endParaRPr lang="fr-BE"/>
          </a:p>
        </p:txBody>
      </p:sp>
    </p:spTree>
    <p:extLst>
      <p:ext uri="{BB962C8B-B14F-4D97-AF65-F5344CB8AC3E}">
        <p14:creationId xmlns:p14="http://schemas.microsoft.com/office/powerpoint/2010/main" val="319559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66BD822-CE75-4B7D-B976-1AF9E2D79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39A7B6F6-DB48-495E-95E9-CF76F22D37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E3019FC-C759-42D4-9D1F-F459690288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64B55-2FEB-453A-A92F-CE7AB57342CE}" type="datetime1">
              <a:rPr lang="fr-BE" smtClean="0"/>
              <a:t>20-03-20</a:t>
            </a:fld>
            <a:endParaRPr lang="fr-BE"/>
          </a:p>
        </p:txBody>
      </p:sp>
      <p:sp>
        <p:nvSpPr>
          <p:cNvPr id="5" name="Espace réservé du pied de page 4">
            <a:extLst>
              <a:ext uri="{FF2B5EF4-FFF2-40B4-BE49-F238E27FC236}">
                <a16:creationId xmlns:a16="http://schemas.microsoft.com/office/drawing/2014/main" id="{CDE0CDE3-7BBE-482A-A03D-0224DEE49C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F1F4C865-D404-4DB4-BF71-9511D48A5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30827-7DE1-4042-9D16-18DA959CA8ED}" type="slidenum">
              <a:rPr lang="fr-BE" smtClean="0"/>
              <a:t>‹N°›</a:t>
            </a:fld>
            <a:endParaRPr lang="fr-BE"/>
          </a:p>
        </p:txBody>
      </p:sp>
      <p:pic>
        <p:nvPicPr>
          <p:cNvPr id="8" name="Image 7">
            <a:extLst>
              <a:ext uri="{FF2B5EF4-FFF2-40B4-BE49-F238E27FC236}">
                <a16:creationId xmlns:a16="http://schemas.microsoft.com/office/drawing/2014/main" id="{D5B9660F-612D-49B0-A714-C1F0EF79CEC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79700" y="136525"/>
            <a:ext cx="2609850" cy="571500"/>
          </a:xfrm>
          <a:prstGeom prst="rect">
            <a:avLst/>
          </a:prstGeom>
        </p:spPr>
      </p:pic>
    </p:spTree>
    <p:extLst>
      <p:ext uri="{BB962C8B-B14F-4D97-AF65-F5344CB8AC3E}">
        <p14:creationId xmlns:p14="http://schemas.microsoft.com/office/powerpoint/2010/main" val="2890951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info@mawolf.b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vente@mawolf.b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mawolf.b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bosonbio.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bosonbio.com/en/Products/RT-Infectiou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medica-tradefair.com/vis/v1/en/search?_query=boson&amp;f_type=profile&amp;lang=2&amp;oid=80396&amp;ticket=g_u_e_s_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70AD80-BE86-4FDE-82D2-60E8646AD067}"/>
              </a:ext>
            </a:extLst>
          </p:cNvPr>
          <p:cNvSpPr>
            <a:spLocks noGrp="1"/>
          </p:cNvSpPr>
          <p:nvPr>
            <p:ph type="ctrTitle"/>
          </p:nvPr>
        </p:nvSpPr>
        <p:spPr>
          <a:xfrm>
            <a:off x="1524000" y="1122362"/>
            <a:ext cx="9144000" cy="3465679"/>
          </a:xfrm>
        </p:spPr>
        <p:txBody>
          <a:bodyPr>
            <a:normAutofit/>
          </a:bodyPr>
          <a:lstStyle/>
          <a:p>
            <a:r>
              <a:rPr lang="fr-BE" dirty="0"/>
              <a:t>Présentation produit </a:t>
            </a:r>
            <a:br>
              <a:rPr lang="fr-BE" dirty="0"/>
            </a:br>
            <a:r>
              <a:rPr lang="fr-BE" dirty="0"/>
              <a:t>Rapid 2019-nCoV IgG/ IgM Combo Test </a:t>
            </a:r>
            <a:r>
              <a:rPr lang="fr-BE" dirty="0" err="1"/>
              <a:t>Card</a:t>
            </a:r>
            <a:br>
              <a:rPr lang="fr-BE" sz="4400" dirty="0"/>
            </a:br>
            <a:r>
              <a:rPr lang="fr-BE" sz="4400" dirty="0"/>
              <a:t>Test immunologique normé IVD CE</a:t>
            </a:r>
            <a:endParaRPr lang="fr-BE" dirty="0"/>
          </a:p>
        </p:txBody>
      </p:sp>
      <p:sp>
        <p:nvSpPr>
          <p:cNvPr id="3" name="Sous-titre 2">
            <a:extLst>
              <a:ext uri="{FF2B5EF4-FFF2-40B4-BE49-F238E27FC236}">
                <a16:creationId xmlns:a16="http://schemas.microsoft.com/office/drawing/2014/main" id="{C3DDFD05-773B-4C28-9E88-D39404506DF5}"/>
              </a:ext>
            </a:extLst>
          </p:cNvPr>
          <p:cNvSpPr>
            <a:spLocks noGrp="1"/>
          </p:cNvSpPr>
          <p:nvPr>
            <p:ph type="subTitle" idx="1"/>
          </p:nvPr>
        </p:nvSpPr>
        <p:spPr>
          <a:xfrm>
            <a:off x="1524000" y="4716378"/>
            <a:ext cx="9144000" cy="541421"/>
          </a:xfrm>
        </p:spPr>
        <p:txBody>
          <a:bodyPr anchor="b"/>
          <a:lstStyle/>
          <a:p>
            <a:r>
              <a:rPr lang="fr-BE" dirty="0"/>
              <a:t>19/03/2020</a:t>
            </a:r>
          </a:p>
        </p:txBody>
      </p:sp>
    </p:spTree>
    <p:extLst>
      <p:ext uri="{BB962C8B-B14F-4D97-AF65-F5344CB8AC3E}">
        <p14:creationId xmlns:p14="http://schemas.microsoft.com/office/powerpoint/2010/main" val="340059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34CF7-E60C-4183-ACEA-2E17954450CA}"/>
              </a:ext>
            </a:extLst>
          </p:cNvPr>
          <p:cNvSpPr>
            <a:spLocks noGrp="1"/>
          </p:cNvSpPr>
          <p:nvPr>
            <p:ph type="title"/>
          </p:nvPr>
        </p:nvSpPr>
        <p:spPr/>
        <p:txBody>
          <a:bodyPr/>
          <a:lstStyle/>
          <a:p>
            <a:r>
              <a:rPr lang="fr-BE" dirty="0"/>
              <a:t>Principe</a:t>
            </a:r>
          </a:p>
        </p:txBody>
      </p:sp>
      <p:sp>
        <p:nvSpPr>
          <p:cNvPr id="3" name="Espace réservé du contenu 2">
            <a:extLst>
              <a:ext uri="{FF2B5EF4-FFF2-40B4-BE49-F238E27FC236}">
                <a16:creationId xmlns:a16="http://schemas.microsoft.com/office/drawing/2014/main" id="{D15A4928-95AC-47B9-AD6F-9BEC2F7F6DCC}"/>
              </a:ext>
            </a:extLst>
          </p:cNvPr>
          <p:cNvSpPr>
            <a:spLocks noGrp="1"/>
          </p:cNvSpPr>
          <p:nvPr>
            <p:ph idx="1"/>
          </p:nvPr>
        </p:nvSpPr>
        <p:spPr/>
        <p:txBody>
          <a:bodyPr>
            <a:normAutofit/>
          </a:bodyPr>
          <a:lstStyle/>
          <a:p>
            <a:pPr algn="just"/>
            <a:r>
              <a:rPr lang="fr-BE" sz="2400" dirty="0"/>
              <a:t>L'absence de cette bande colorée dans la fenêtre de test indique un résultat de test négatif. </a:t>
            </a:r>
          </a:p>
          <a:p>
            <a:pPr algn="just"/>
            <a:endParaRPr lang="fr-BE" sz="2400" dirty="0"/>
          </a:p>
          <a:p>
            <a:pPr algn="just"/>
            <a:endParaRPr lang="fr-BE" sz="2400" dirty="0"/>
          </a:p>
          <a:p>
            <a:pPr algn="just"/>
            <a:r>
              <a:rPr lang="fr-BE" sz="2400" dirty="0"/>
              <a:t>Une ligne de contrôle intégrée apparaîtra toujours dans la fenêtre de test lorsque le test a été correctement réalisé, indépendamment de la présence ou de l'absence d'anticorps anti-2019 de nouveaux coronavirus dans l'échantillon.</a:t>
            </a:r>
          </a:p>
        </p:txBody>
      </p:sp>
      <p:pic>
        <p:nvPicPr>
          <p:cNvPr id="6" name="Image 5">
            <a:extLst>
              <a:ext uri="{FF2B5EF4-FFF2-40B4-BE49-F238E27FC236}">
                <a16:creationId xmlns:a16="http://schemas.microsoft.com/office/drawing/2014/main" id="{2C223909-120F-4A83-AF25-899E5B2F4657}"/>
              </a:ext>
            </a:extLst>
          </p:cNvPr>
          <p:cNvPicPr>
            <a:picLocks noChangeAspect="1"/>
          </p:cNvPicPr>
          <p:nvPr/>
        </p:nvPicPr>
        <p:blipFill>
          <a:blip r:embed="rId2"/>
          <a:stretch>
            <a:fillRect/>
          </a:stretch>
        </p:blipFill>
        <p:spPr>
          <a:xfrm>
            <a:off x="952441" y="2726328"/>
            <a:ext cx="10607959" cy="3450635"/>
          </a:xfrm>
          <a:prstGeom prst="rect">
            <a:avLst/>
          </a:prstGeom>
        </p:spPr>
      </p:pic>
      <p:sp>
        <p:nvSpPr>
          <p:cNvPr id="7" name="Espace réservé du numéro de diapositive 6">
            <a:extLst>
              <a:ext uri="{FF2B5EF4-FFF2-40B4-BE49-F238E27FC236}">
                <a16:creationId xmlns:a16="http://schemas.microsoft.com/office/drawing/2014/main" id="{FB577E05-CFFC-4097-BAAF-BC1F39EDCA81}"/>
              </a:ext>
            </a:extLst>
          </p:cNvPr>
          <p:cNvSpPr>
            <a:spLocks noGrp="1"/>
          </p:cNvSpPr>
          <p:nvPr>
            <p:ph type="sldNum" sz="quarter" idx="12"/>
          </p:nvPr>
        </p:nvSpPr>
        <p:spPr/>
        <p:txBody>
          <a:bodyPr/>
          <a:lstStyle/>
          <a:p>
            <a:fld id="{08730827-7DE1-4042-9D16-18DA959CA8ED}" type="slidenum">
              <a:rPr lang="fr-BE" smtClean="0"/>
              <a:t>10</a:t>
            </a:fld>
            <a:endParaRPr lang="fr-BE"/>
          </a:p>
        </p:txBody>
      </p:sp>
    </p:spTree>
    <p:extLst>
      <p:ext uri="{BB962C8B-B14F-4D97-AF65-F5344CB8AC3E}">
        <p14:creationId xmlns:p14="http://schemas.microsoft.com/office/powerpoint/2010/main" val="3967518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34CF7-E60C-4183-ACEA-2E17954450CA}"/>
              </a:ext>
            </a:extLst>
          </p:cNvPr>
          <p:cNvSpPr>
            <a:spLocks noGrp="1"/>
          </p:cNvSpPr>
          <p:nvPr>
            <p:ph type="title"/>
          </p:nvPr>
        </p:nvSpPr>
        <p:spPr/>
        <p:txBody>
          <a:bodyPr/>
          <a:lstStyle/>
          <a:p>
            <a:r>
              <a:rPr lang="fr-BE" dirty="0"/>
              <a:t>Principe</a:t>
            </a:r>
          </a:p>
        </p:txBody>
      </p:sp>
      <p:sp>
        <p:nvSpPr>
          <p:cNvPr id="3" name="Espace réservé du contenu 2">
            <a:extLst>
              <a:ext uri="{FF2B5EF4-FFF2-40B4-BE49-F238E27FC236}">
                <a16:creationId xmlns:a16="http://schemas.microsoft.com/office/drawing/2014/main" id="{D15A4928-95AC-47B9-AD6F-9BEC2F7F6DCC}"/>
              </a:ext>
            </a:extLst>
          </p:cNvPr>
          <p:cNvSpPr>
            <a:spLocks noGrp="1"/>
          </p:cNvSpPr>
          <p:nvPr>
            <p:ph idx="1"/>
          </p:nvPr>
        </p:nvSpPr>
        <p:spPr/>
        <p:txBody>
          <a:bodyPr>
            <a:normAutofit/>
          </a:bodyPr>
          <a:lstStyle/>
          <a:p>
            <a:pPr algn="just"/>
            <a:r>
              <a:rPr lang="fr-BE" sz="2400" dirty="0"/>
              <a:t>Une ligne de contrôle intégrée apparaîtra toujours dans la fenêtre de test lorsque le test a été correctement réalisé, indépendamment de la présence ou de l'absence d'anticorps anti-2019 de nouveaux coronavirus dans l'échantillon.</a:t>
            </a:r>
          </a:p>
        </p:txBody>
      </p:sp>
      <p:pic>
        <p:nvPicPr>
          <p:cNvPr id="5" name="Image 4">
            <a:extLst>
              <a:ext uri="{FF2B5EF4-FFF2-40B4-BE49-F238E27FC236}">
                <a16:creationId xmlns:a16="http://schemas.microsoft.com/office/drawing/2014/main" id="{356EDBEE-C500-4541-B3A4-43091B88B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9427" y="3082674"/>
            <a:ext cx="9574373" cy="3229226"/>
          </a:xfrm>
          <a:prstGeom prst="rect">
            <a:avLst/>
          </a:prstGeom>
        </p:spPr>
      </p:pic>
      <p:sp>
        <p:nvSpPr>
          <p:cNvPr id="7" name="Espace réservé du numéro de diapositive 6">
            <a:extLst>
              <a:ext uri="{FF2B5EF4-FFF2-40B4-BE49-F238E27FC236}">
                <a16:creationId xmlns:a16="http://schemas.microsoft.com/office/drawing/2014/main" id="{F3840811-3242-47E9-B597-9A5F327ED442}"/>
              </a:ext>
            </a:extLst>
          </p:cNvPr>
          <p:cNvSpPr>
            <a:spLocks noGrp="1"/>
          </p:cNvSpPr>
          <p:nvPr>
            <p:ph type="sldNum" sz="quarter" idx="12"/>
          </p:nvPr>
        </p:nvSpPr>
        <p:spPr/>
        <p:txBody>
          <a:bodyPr/>
          <a:lstStyle/>
          <a:p>
            <a:fld id="{08730827-7DE1-4042-9D16-18DA959CA8ED}" type="slidenum">
              <a:rPr lang="fr-BE" smtClean="0"/>
              <a:t>11</a:t>
            </a:fld>
            <a:endParaRPr lang="fr-BE"/>
          </a:p>
        </p:txBody>
      </p:sp>
    </p:spTree>
    <p:extLst>
      <p:ext uri="{BB962C8B-B14F-4D97-AF65-F5344CB8AC3E}">
        <p14:creationId xmlns:p14="http://schemas.microsoft.com/office/powerpoint/2010/main" val="4240289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3B55BB-7E8A-4C3F-ADEF-E9FA989A1A91}"/>
              </a:ext>
            </a:extLst>
          </p:cNvPr>
          <p:cNvSpPr>
            <a:spLocks noGrp="1"/>
          </p:cNvSpPr>
          <p:nvPr>
            <p:ph type="title"/>
          </p:nvPr>
        </p:nvSpPr>
        <p:spPr/>
        <p:txBody>
          <a:bodyPr/>
          <a:lstStyle/>
          <a:p>
            <a:r>
              <a:rPr lang="fr-BE" dirty="0"/>
              <a:t>Avantages </a:t>
            </a:r>
          </a:p>
        </p:txBody>
      </p:sp>
      <p:sp>
        <p:nvSpPr>
          <p:cNvPr id="3" name="Espace réservé du contenu 2">
            <a:extLst>
              <a:ext uri="{FF2B5EF4-FFF2-40B4-BE49-F238E27FC236}">
                <a16:creationId xmlns:a16="http://schemas.microsoft.com/office/drawing/2014/main" id="{78C0EA5C-91AE-4877-9268-EC9C840396CC}"/>
              </a:ext>
            </a:extLst>
          </p:cNvPr>
          <p:cNvSpPr>
            <a:spLocks noGrp="1"/>
          </p:cNvSpPr>
          <p:nvPr>
            <p:ph idx="1"/>
          </p:nvPr>
        </p:nvSpPr>
        <p:spPr/>
        <p:txBody>
          <a:bodyPr/>
          <a:lstStyle/>
          <a:p>
            <a:r>
              <a:rPr lang="fr-BE" dirty="0"/>
              <a:t>Résultat obtenu en 15 minutes </a:t>
            </a:r>
          </a:p>
          <a:p>
            <a:r>
              <a:rPr lang="fr-BE" dirty="0"/>
              <a:t>Utilisation simple </a:t>
            </a:r>
          </a:p>
          <a:p>
            <a:r>
              <a:rPr lang="fr-BE" dirty="0"/>
              <a:t>Requiert peu de matériel</a:t>
            </a:r>
          </a:p>
          <a:p>
            <a:r>
              <a:rPr lang="fr-BE" dirty="0"/>
              <a:t>Stockage de l’emballage fermé à température ambiante</a:t>
            </a:r>
          </a:p>
          <a:p>
            <a:r>
              <a:rPr lang="fr-BE" dirty="0"/>
              <a:t>Possibilité de faire l’analyse de sérum ou plasma*</a:t>
            </a:r>
          </a:p>
        </p:txBody>
      </p:sp>
      <p:sp>
        <p:nvSpPr>
          <p:cNvPr id="4" name="Espace réservé du numéro de diapositive 3">
            <a:extLst>
              <a:ext uri="{FF2B5EF4-FFF2-40B4-BE49-F238E27FC236}">
                <a16:creationId xmlns:a16="http://schemas.microsoft.com/office/drawing/2014/main" id="{D5691628-1EFB-43CB-9A98-41E9BF7A17DC}"/>
              </a:ext>
            </a:extLst>
          </p:cNvPr>
          <p:cNvSpPr>
            <a:spLocks noGrp="1"/>
          </p:cNvSpPr>
          <p:nvPr>
            <p:ph type="sldNum" sz="quarter" idx="12"/>
          </p:nvPr>
        </p:nvSpPr>
        <p:spPr/>
        <p:txBody>
          <a:bodyPr/>
          <a:lstStyle/>
          <a:p>
            <a:fld id="{08730827-7DE1-4042-9D16-18DA959CA8ED}" type="slidenum">
              <a:rPr lang="fr-BE" smtClean="0"/>
              <a:t>12</a:t>
            </a:fld>
            <a:endParaRPr lang="fr-BE"/>
          </a:p>
        </p:txBody>
      </p:sp>
    </p:spTree>
    <p:extLst>
      <p:ext uri="{BB962C8B-B14F-4D97-AF65-F5344CB8AC3E}">
        <p14:creationId xmlns:p14="http://schemas.microsoft.com/office/powerpoint/2010/main" val="147626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C3F074-A4E6-4670-9D13-BE5A8E3E6A78}"/>
              </a:ext>
            </a:extLst>
          </p:cNvPr>
          <p:cNvSpPr>
            <a:spLocks noGrp="1"/>
          </p:cNvSpPr>
          <p:nvPr>
            <p:ph type="title"/>
          </p:nvPr>
        </p:nvSpPr>
        <p:spPr/>
        <p:txBody>
          <a:bodyPr/>
          <a:lstStyle/>
          <a:p>
            <a:r>
              <a:rPr lang="fr-BE" dirty="0"/>
              <a:t>Composition du produit – matériel fourni</a:t>
            </a:r>
          </a:p>
        </p:txBody>
      </p:sp>
      <p:sp>
        <p:nvSpPr>
          <p:cNvPr id="3" name="Espace réservé du contenu 2">
            <a:extLst>
              <a:ext uri="{FF2B5EF4-FFF2-40B4-BE49-F238E27FC236}">
                <a16:creationId xmlns:a16="http://schemas.microsoft.com/office/drawing/2014/main" id="{B4C59E8F-DFB9-4874-8449-9FF84E26DD60}"/>
              </a:ext>
            </a:extLst>
          </p:cNvPr>
          <p:cNvSpPr>
            <a:spLocks noGrp="1"/>
          </p:cNvSpPr>
          <p:nvPr>
            <p:ph idx="1"/>
          </p:nvPr>
        </p:nvSpPr>
        <p:spPr/>
        <p:txBody>
          <a:bodyPr/>
          <a:lstStyle/>
          <a:p>
            <a:r>
              <a:rPr lang="fr-BE" dirty="0"/>
              <a:t>Carte de test combinée Rapid 2019-nCoV IgG/IgM </a:t>
            </a:r>
          </a:p>
          <a:p>
            <a:r>
              <a:rPr lang="fr-BE" dirty="0"/>
              <a:t>Tampon de l'échantillon </a:t>
            </a:r>
          </a:p>
          <a:p>
            <a:r>
              <a:rPr lang="fr-BE" dirty="0"/>
              <a:t>2 </a:t>
            </a:r>
            <a:r>
              <a:rPr lang="fr-BE" dirty="0" err="1"/>
              <a:t>μL</a:t>
            </a:r>
            <a:r>
              <a:rPr lang="fr-BE" dirty="0"/>
              <a:t> pipette capillaire </a:t>
            </a:r>
          </a:p>
          <a:p>
            <a:r>
              <a:rPr lang="fr-BE" dirty="0"/>
              <a:t>Mode d'emploi (en anglais actuellement)</a:t>
            </a:r>
          </a:p>
        </p:txBody>
      </p:sp>
      <p:sp>
        <p:nvSpPr>
          <p:cNvPr id="4" name="Espace réservé du numéro de diapositive 3">
            <a:extLst>
              <a:ext uri="{FF2B5EF4-FFF2-40B4-BE49-F238E27FC236}">
                <a16:creationId xmlns:a16="http://schemas.microsoft.com/office/drawing/2014/main" id="{E12852FF-4834-4550-BFBD-1BA47FB7B411}"/>
              </a:ext>
            </a:extLst>
          </p:cNvPr>
          <p:cNvSpPr>
            <a:spLocks noGrp="1"/>
          </p:cNvSpPr>
          <p:nvPr>
            <p:ph type="sldNum" sz="quarter" idx="12"/>
          </p:nvPr>
        </p:nvSpPr>
        <p:spPr/>
        <p:txBody>
          <a:bodyPr/>
          <a:lstStyle/>
          <a:p>
            <a:fld id="{08730827-7DE1-4042-9D16-18DA959CA8ED}" type="slidenum">
              <a:rPr lang="fr-BE" smtClean="0"/>
              <a:t>13</a:t>
            </a:fld>
            <a:endParaRPr lang="fr-BE"/>
          </a:p>
        </p:txBody>
      </p:sp>
    </p:spTree>
    <p:extLst>
      <p:ext uri="{BB962C8B-B14F-4D97-AF65-F5344CB8AC3E}">
        <p14:creationId xmlns:p14="http://schemas.microsoft.com/office/powerpoint/2010/main" val="3169190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E9E240-5CDD-4857-AE88-C04BC63EE7DF}"/>
              </a:ext>
            </a:extLst>
          </p:cNvPr>
          <p:cNvSpPr>
            <a:spLocks noGrp="1"/>
          </p:cNvSpPr>
          <p:nvPr>
            <p:ph type="title"/>
          </p:nvPr>
        </p:nvSpPr>
        <p:spPr/>
        <p:txBody>
          <a:bodyPr/>
          <a:lstStyle/>
          <a:p>
            <a:r>
              <a:rPr lang="fr-BE" dirty="0"/>
              <a:t>Matériel requis – non fourni</a:t>
            </a:r>
          </a:p>
        </p:txBody>
      </p:sp>
      <p:sp>
        <p:nvSpPr>
          <p:cNvPr id="3" name="Espace réservé du contenu 2">
            <a:extLst>
              <a:ext uri="{FF2B5EF4-FFF2-40B4-BE49-F238E27FC236}">
                <a16:creationId xmlns:a16="http://schemas.microsoft.com/office/drawing/2014/main" id="{E37D7727-6CC1-4EC1-9331-67B800771BE7}"/>
              </a:ext>
            </a:extLst>
          </p:cNvPr>
          <p:cNvSpPr>
            <a:spLocks noGrp="1"/>
          </p:cNvSpPr>
          <p:nvPr>
            <p:ph idx="1"/>
          </p:nvPr>
        </p:nvSpPr>
        <p:spPr/>
        <p:txBody>
          <a:bodyPr>
            <a:normAutofit lnSpcReduction="10000"/>
          </a:bodyPr>
          <a:lstStyle/>
          <a:p>
            <a:r>
              <a:rPr lang="fr-BE" dirty="0"/>
              <a:t>Horloge ou minuterie</a:t>
            </a:r>
          </a:p>
          <a:p>
            <a:r>
              <a:rPr lang="fr-BE" dirty="0"/>
              <a:t>Lancettes de sécurité</a:t>
            </a:r>
          </a:p>
          <a:p>
            <a:r>
              <a:rPr lang="fr-BE" dirty="0"/>
              <a:t>Tampon de préparation à l'alcool</a:t>
            </a:r>
          </a:p>
          <a:p>
            <a:r>
              <a:rPr lang="fr-BE" dirty="0"/>
              <a:t>Récipient de collecte des échantillons</a:t>
            </a:r>
          </a:p>
          <a:p>
            <a:r>
              <a:rPr lang="fr-BE" dirty="0"/>
              <a:t>Centrifugeuse (uniquement si le sang n’est pas analysé directement)</a:t>
            </a:r>
          </a:p>
          <a:p>
            <a:r>
              <a:rPr lang="fr-BE" dirty="0"/>
              <a:t>Récipient pour déchets biologiques</a:t>
            </a:r>
          </a:p>
          <a:p>
            <a:r>
              <a:rPr lang="fr-BE" dirty="0"/>
              <a:t>Gants jetables</a:t>
            </a:r>
          </a:p>
          <a:p>
            <a:r>
              <a:rPr lang="fr-BE" dirty="0"/>
              <a:t>Désinfectant</a:t>
            </a:r>
          </a:p>
          <a:p>
            <a:r>
              <a:rPr lang="fr-BE" dirty="0"/>
              <a:t>Contrôle + &amp; - </a:t>
            </a:r>
          </a:p>
        </p:txBody>
      </p:sp>
      <p:sp>
        <p:nvSpPr>
          <p:cNvPr id="4" name="Espace réservé du numéro de diapositive 3">
            <a:extLst>
              <a:ext uri="{FF2B5EF4-FFF2-40B4-BE49-F238E27FC236}">
                <a16:creationId xmlns:a16="http://schemas.microsoft.com/office/drawing/2014/main" id="{109CB819-EEAB-4DDA-A274-7A2AE80C8BB9}"/>
              </a:ext>
            </a:extLst>
          </p:cNvPr>
          <p:cNvSpPr>
            <a:spLocks noGrp="1"/>
          </p:cNvSpPr>
          <p:nvPr>
            <p:ph type="sldNum" sz="quarter" idx="12"/>
          </p:nvPr>
        </p:nvSpPr>
        <p:spPr/>
        <p:txBody>
          <a:bodyPr/>
          <a:lstStyle/>
          <a:p>
            <a:fld id="{08730827-7DE1-4042-9D16-18DA959CA8ED}" type="slidenum">
              <a:rPr lang="fr-BE" smtClean="0"/>
              <a:t>14</a:t>
            </a:fld>
            <a:endParaRPr lang="fr-BE"/>
          </a:p>
        </p:txBody>
      </p:sp>
    </p:spTree>
    <p:extLst>
      <p:ext uri="{BB962C8B-B14F-4D97-AF65-F5344CB8AC3E}">
        <p14:creationId xmlns:p14="http://schemas.microsoft.com/office/powerpoint/2010/main" val="1516463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E5166-6500-4D9B-9502-547990193A56}"/>
              </a:ext>
            </a:extLst>
          </p:cNvPr>
          <p:cNvSpPr>
            <a:spLocks noGrp="1"/>
          </p:cNvSpPr>
          <p:nvPr>
            <p:ph type="title"/>
          </p:nvPr>
        </p:nvSpPr>
        <p:spPr/>
        <p:txBody>
          <a:bodyPr/>
          <a:lstStyle/>
          <a:p>
            <a:r>
              <a:rPr lang="fr-BE" dirty="0"/>
              <a:t>Caractéristique de performance</a:t>
            </a:r>
          </a:p>
        </p:txBody>
      </p:sp>
      <p:sp>
        <p:nvSpPr>
          <p:cNvPr id="4" name="Espace réservé du numéro de diapositive 3">
            <a:extLst>
              <a:ext uri="{FF2B5EF4-FFF2-40B4-BE49-F238E27FC236}">
                <a16:creationId xmlns:a16="http://schemas.microsoft.com/office/drawing/2014/main" id="{53577CFF-F47D-4FF6-9C8B-67660AC75A72}"/>
              </a:ext>
            </a:extLst>
          </p:cNvPr>
          <p:cNvSpPr>
            <a:spLocks noGrp="1"/>
          </p:cNvSpPr>
          <p:nvPr>
            <p:ph type="sldNum" sz="quarter" idx="12"/>
          </p:nvPr>
        </p:nvSpPr>
        <p:spPr/>
        <p:txBody>
          <a:bodyPr/>
          <a:lstStyle/>
          <a:p>
            <a:fld id="{08730827-7DE1-4042-9D16-18DA959CA8ED}" type="slidenum">
              <a:rPr lang="fr-BE" smtClean="0"/>
              <a:t>15</a:t>
            </a:fld>
            <a:endParaRPr lang="fr-BE"/>
          </a:p>
        </p:txBody>
      </p:sp>
      <p:graphicFrame>
        <p:nvGraphicFramePr>
          <p:cNvPr id="6" name="Tableau 5">
            <a:extLst>
              <a:ext uri="{FF2B5EF4-FFF2-40B4-BE49-F238E27FC236}">
                <a16:creationId xmlns:a16="http://schemas.microsoft.com/office/drawing/2014/main" id="{49E04D26-8FB7-49FD-891F-D5AB48D2099B}"/>
              </a:ext>
            </a:extLst>
          </p:cNvPr>
          <p:cNvGraphicFramePr>
            <a:graphicFrameLocks noGrp="1"/>
          </p:cNvGraphicFramePr>
          <p:nvPr>
            <p:extLst>
              <p:ext uri="{D42A27DB-BD31-4B8C-83A1-F6EECF244321}">
                <p14:modId xmlns:p14="http://schemas.microsoft.com/office/powerpoint/2010/main" val="307871087"/>
              </p:ext>
            </p:extLst>
          </p:nvPr>
        </p:nvGraphicFramePr>
        <p:xfrm>
          <a:off x="2032000" y="1797132"/>
          <a:ext cx="8128000" cy="3373494"/>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994391626"/>
                    </a:ext>
                  </a:extLst>
                </a:gridCol>
                <a:gridCol w="4064000">
                  <a:extLst>
                    <a:ext uri="{9D8B030D-6E8A-4147-A177-3AD203B41FA5}">
                      <a16:colId xmlns:a16="http://schemas.microsoft.com/office/drawing/2014/main" val="397804890"/>
                    </a:ext>
                  </a:extLst>
                </a:gridCol>
              </a:tblGrid>
              <a:tr h="689394">
                <a:tc>
                  <a:txBody>
                    <a:bodyPr/>
                    <a:lstStyle/>
                    <a:p>
                      <a:pPr algn="ctr"/>
                      <a:r>
                        <a:rPr lang="fr-BE" sz="3200" b="1" dirty="0"/>
                        <a:t>Sensibilité clinique</a:t>
                      </a:r>
                    </a:p>
                  </a:txBody>
                  <a:tcPr anchor="ctr"/>
                </a:tc>
                <a:tc>
                  <a:txBody>
                    <a:bodyPr/>
                    <a:lstStyle/>
                    <a:p>
                      <a:pPr algn="ctr"/>
                      <a:r>
                        <a:rPr lang="fr-BE" sz="3200" b="1" dirty="0"/>
                        <a:t>Spécificité clinique</a:t>
                      </a:r>
                    </a:p>
                  </a:txBody>
                  <a:tcPr anchor="ctr"/>
                </a:tc>
                <a:extLst>
                  <a:ext uri="{0D108BD9-81ED-4DB2-BD59-A6C34878D82A}">
                    <a16:rowId xmlns:a16="http://schemas.microsoft.com/office/drawing/2014/main" val="1639003595"/>
                  </a:ext>
                </a:extLst>
              </a:tr>
              <a:tr h="1342050">
                <a:tc>
                  <a:txBody>
                    <a:bodyPr/>
                    <a:lstStyle/>
                    <a:p>
                      <a:r>
                        <a:rPr lang="fr-BE" dirty="0"/>
                        <a:t>+ +</a:t>
                      </a:r>
                    </a:p>
                    <a:p>
                      <a:r>
                        <a:rPr lang="fr-BE" dirty="0"/>
                        <a:t>                       </a:t>
                      </a:r>
                      <a:r>
                        <a:rPr lang="fr-BE" sz="4800" dirty="0"/>
                        <a:t>87 %</a:t>
                      </a:r>
                      <a:endParaRPr lang="fr-BE" dirty="0"/>
                    </a:p>
                  </a:txBody>
                  <a:tcPr/>
                </a:tc>
                <a:tc>
                  <a:txBody>
                    <a:bodyPr/>
                    <a:lstStyle/>
                    <a:p>
                      <a:r>
                        <a:rPr kumimoji="0" lang="fr-BE" sz="1800" b="0" i="0" u="none" strike="noStrike" kern="1200" cap="none" spc="0" normalizeH="0" baseline="0" dirty="0">
                          <a:ln>
                            <a:noFill/>
                          </a:ln>
                          <a:solidFill>
                            <a:prstClr val="black"/>
                          </a:solidFill>
                          <a:effectLst/>
                          <a:uLnTx/>
                          <a:uFillTx/>
                          <a:latin typeface="+mn-lt"/>
                          <a:ea typeface="+mn-ea"/>
                          <a:cs typeface="+mn-cs"/>
                        </a:rPr>
                        <a:t>- -</a:t>
                      </a:r>
                    </a:p>
                    <a:p>
                      <a:r>
                        <a:rPr lang="fr-BE" sz="4800" dirty="0"/>
                        <a:t>          99 %</a:t>
                      </a:r>
                    </a:p>
                  </a:txBody>
                  <a:tcPr/>
                </a:tc>
                <a:extLst>
                  <a:ext uri="{0D108BD9-81ED-4DB2-BD59-A6C34878D82A}">
                    <a16:rowId xmlns:a16="http://schemas.microsoft.com/office/drawing/2014/main" val="601324805"/>
                  </a:ext>
                </a:extLst>
              </a:tr>
              <a:tr h="1342050">
                <a:tc>
                  <a:txBody>
                    <a:bodyPr/>
                    <a:lstStyle/>
                    <a:p>
                      <a:pPr algn="l"/>
                      <a:r>
                        <a:rPr lang="fr-BE" dirty="0"/>
                        <a:t>+ - </a:t>
                      </a:r>
                      <a:br>
                        <a:rPr lang="fr-BE" dirty="0"/>
                      </a:br>
                      <a:r>
                        <a:rPr lang="fr-BE" dirty="0"/>
                        <a:t>                       </a:t>
                      </a:r>
                      <a:r>
                        <a:rPr lang="fr-BE" sz="4400" dirty="0"/>
                        <a:t>13 %</a:t>
                      </a:r>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black"/>
                          </a:solidFill>
                          <a:effectLst/>
                          <a:uLnTx/>
                          <a:uFillTx/>
                          <a:latin typeface="+mn-lt"/>
                          <a:ea typeface="+mn-ea"/>
                          <a:cs typeface="+mn-cs"/>
                        </a:rPr>
                        <a:t>- +</a:t>
                      </a:r>
                      <a:br>
                        <a:rPr kumimoji="0" lang="fr-BE" sz="1800" b="0" i="0" u="none" strike="noStrike" kern="1200" cap="none" spc="0" normalizeH="0" baseline="0" noProof="0" dirty="0">
                          <a:ln>
                            <a:noFill/>
                          </a:ln>
                          <a:solidFill>
                            <a:prstClr val="black"/>
                          </a:solidFill>
                          <a:effectLst/>
                          <a:uLnTx/>
                          <a:uFillTx/>
                          <a:latin typeface="+mn-lt"/>
                          <a:ea typeface="+mn-ea"/>
                          <a:cs typeface="+mn-cs"/>
                        </a:rPr>
                      </a:br>
                      <a:r>
                        <a:rPr kumimoji="0" lang="fr-BE" sz="1800" b="0" i="0" u="none" strike="noStrike" kern="1200" cap="none" spc="0" normalizeH="0" baseline="0" noProof="0" dirty="0">
                          <a:ln>
                            <a:noFill/>
                          </a:ln>
                          <a:solidFill>
                            <a:prstClr val="black"/>
                          </a:solidFill>
                          <a:effectLst/>
                          <a:uLnTx/>
                          <a:uFillTx/>
                          <a:latin typeface="+mn-lt"/>
                          <a:ea typeface="+mn-ea"/>
                          <a:cs typeface="+mn-cs"/>
                        </a:rPr>
                        <a:t>                           </a:t>
                      </a:r>
                      <a:r>
                        <a:rPr kumimoji="0" lang="fr-BE" sz="4800" b="0" i="0" u="none" strike="noStrike" kern="1200" cap="none" spc="0" normalizeH="0" baseline="0" noProof="0" dirty="0">
                          <a:ln>
                            <a:noFill/>
                          </a:ln>
                          <a:solidFill>
                            <a:prstClr val="black"/>
                          </a:solidFill>
                          <a:effectLst/>
                          <a:uLnTx/>
                          <a:uFillTx/>
                          <a:latin typeface="+mn-lt"/>
                          <a:ea typeface="+mn-ea"/>
                          <a:cs typeface="+mn-cs"/>
                        </a:rPr>
                        <a:t>1 %</a:t>
                      </a:r>
                    </a:p>
                  </a:txBody>
                  <a:tcPr/>
                </a:tc>
                <a:extLst>
                  <a:ext uri="{0D108BD9-81ED-4DB2-BD59-A6C34878D82A}">
                    <a16:rowId xmlns:a16="http://schemas.microsoft.com/office/drawing/2014/main" val="81873056"/>
                  </a:ext>
                </a:extLst>
              </a:tr>
            </a:tbl>
          </a:graphicData>
        </a:graphic>
      </p:graphicFrame>
    </p:spTree>
    <p:extLst>
      <p:ext uri="{BB962C8B-B14F-4D97-AF65-F5344CB8AC3E}">
        <p14:creationId xmlns:p14="http://schemas.microsoft.com/office/powerpoint/2010/main" val="202134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0F84C6-236E-4186-A528-51CC0B7B00BD}"/>
              </a:ext>
            </a:extLst>
          </p:cNvPr>
          <p:cNvSpPr>
            <a:spLocks noGrp="1"/>
          </p:cNvSpPr>
          <p:nvPr>
            <p:ph type="title"/>
          </p:nvPr>
        </p:nvSpPr>
        <p:spPr/>
        <p:txBody>
          <a:bodyPr/>
          <a:lstStyle/>
          <a:p>
            <a:r>
              <a:rPr lang="fr-BE" dirty="0"/>
              <a:t>Caractéristique de performance</a:t>
            </a:r>
          </a:p>
        </p:txBody>
      </p:sp>
      <p:sp>
        <p:nvSpPr>
          <p:cNvPr id="3" name="Espace réservé du contenu 2">
            <a:extLst>
              <a:ext uri="{FF2B5EF4-FFF2-40B4-BE49-F238E27FC236}">
                <a16:creationId xmlns:a16="http://schemas.microsoft.com/office/drawing/2014/main" id="{4D415E48-7701-4379-9DDF-8BBBD96F3F89}"/>
              </a:ext>
            </a:extLst>
          </p:cNvPr>
          <p:cNvSpPr>
            <a:spLocks noGrp="1"/>
          </p:cNvSpPr>
          <p:nvPr>
            <p:ph idx="1"/>
          </p:nvPr>
        </p:nvSpPr>
        <p:spPr/>
        <p:txBody>
          <a:bodyPr>
            <a:normAutofit/>
          </a:bodyPr>
          <a:lstStyle/>
          <a:p>
            <a:pPr marL="0" indent="0">
              <a:buNone/>
            </a:pPr>
            <a:r>
              <a:rPr lang="fr-BE" dirty="0"/>
              <a:t>Composés du sang</a:t>
            </a:r>
          </a:p>
          <a:p>
            <a:r>
              <a:rPr lang="fr-BE" dirty="0"/>
              <a:t>Le test combiné Rapid 2019-nCoV IgG/IgM a testé des échantillons avec un facteur rhumatoïde (RF) élevé, la bilirubine, triglycéride et hémoglobine. </a:t>
            </a:r>
          </a:p>
          <a:p>
            <a:r>
              <a:rPr lang="fr-BE" dirty="0"/>
              <a:t>Les résultats ont montré que ces composés n'avaient aucun effet sur la spécificité du dosage jusqu'à la concentration indiquée :</a:t>
            </a:r>
          </a:p>
          <a:p>
            <a:pPr lvl="1"/>
            <a:r>
              <a:rPr lang="fr-BE" dirty="0"/>
              <a:t>Facteur rhumatoïde 80 UI/ml</a:t>
            </a:r>
          </a:p>
          <a:p>
            <a:pPr lvl="1"/>
            <a:r>
              <a:rPr lang="fr-BE" dirty="0" err="1"/>
              <a:t>Bilirubin</a:t>
            </a:r>
            <a:r>
              <a:rPr lang="fr-BE" dirty="0"/>
              <a:t> 342 </a:t>
            </a:r>
            <a:r>
              <a:rPr lang="fr-BE" dirty="0" err="1"/>
              <a:t>μmol</a:t>
            </a:r>
            <a:r>
              <a:rPr lang="fr-BE" dirty="0"/>
              <a:t>/L</a:t>
            </a:r>
          </a:p>
          <a:p>
            <a:pPr lvl="1"/>
            <a:r>
              <a:rPr lang="fr-BE" dirty="0"/>
              <a:t>Triglycéride 37 </a:t>
            </a:r>
            <a:r>
              <a:rPr lang="fr-BE" dirty="0" err="1"/>
              <a:t>mmol</a:t>
            </a:r>
            <a:r>
              <a:rPr lang="fr-BE" dirty="0"/>
              <a:t>/L</a:t>
            </a:r>
          </a:p>
          <a:p>
            <a:pPr lvl="1"/>
            <a:r>
              <a:rPr lang="fr-BE" dirty="0"/>
              <a:t>Hémoglobine 10 mg/</a:t>
            </a:r>
            <a:r>
              <a:rPr lang="fr-BE" dirty="0" err="1"/>
              <a:t>mL</a:t>
            </a:r>
            <a:endParaRPr lang="fr-BE" dirty="0"/>
          </a:p>
        </p:txBody>
      </p:sp>
      <p:sp>
        <p:nvSpPr>
          <p:cNvPr id="4" name="Espace réservé du numéro de diapositive 3">
            <a:extLst>
              <a:ext uri="{FF2B5EF4-FFF2-40B4-BE49-F238E27FC236}">
                <a16:creationId xmlns:a16="http://schemas.microsoft.com/office/drawing/2014/main" id="{82984233-DF39-46EF-9FA4-CA370381AC10}"/>
              </a:ext>
            </a:extLst>
          </p:cNvPr>
          <p:cNvSpPr>
            <a:spLocks noGrp="1"/>
          </p:cNvSpPr>
          <p:nvPr>
            <p:ph type="sldNum" sz="quarter" idx="12"/>
          </p:nvPr>
        </p:nvSpPr>
        <p:spPr/>
        <p:txBody>
          <a:bodyPr/>
          <a:lstStyle/>
          <a:p>
            <a:fld id="{08730827-7DE1-4042-9D16-18DA959CA8ED}" type="slidenum">
              <a:rPr lang="fr-BE" smtClean="0"/>
              <a:t>16</a:t>
            </a:fld>
            <a:endParaRPr lang="fr-BE"/>
          </a:p>
        </p:txBody>
      </p:sp>
    </p:spTree>
    <p:extLst>
      <p:ext uri="{BB962C8B-B14F-4D97-AF65-F5344CB8AC3E}">
        <p14:creationId xmlns:p14="http://schemas.microsoft.com/office/powerpoint/2010/main" val="1930203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E2132-C04D-4A46-9B42-F89276ADE6F8}"/>
              </a:ext>
            </a:extLst>
          </p:cNvPr>
          <p:cNvSpPr>
            <a:spLocks noGrp="1"/>
          </p:cNvSpPr>
          <p:nvPr>
            <p:ph type="title"/>
          </p:nvPr>
        </p:nvSpPr>
        <p:spPr/>
        <p:txBody>
          <a:bodyPr/>
          <a:lstStyle/>
          <a:p>
            <a:r>
              <a:rPr lang="fr-BE" dirty="0"/>
              <a:t>Remarques </a:t>
            </a:r>
          </a:p>
        </p:txBody>
      </p:sp>
      <p:sp>
        <p:nvSpPr>
          <p:cNvPr id="3" name="Espace réservé du contenu 2">
            <a:extLst>
              <a:ext uri="{FF2B5EF4-FFF2-40B4-BE49-F238E27FC236}">
                <a16:creationId xmlns:a16="http://schemas.microsoft.com/office/drawing/2014/main" id="{52A35E28-A766-43A0-8F6A-C34141ACE311}"/>
              </a:ext>
            </a:extLst>
          </p:cNvPr>
          <p:cNvSpPr>
            <a:spLocks noGrp="1"/>
          </p:cNvSpPr>
          <p:nvPr>
            <p:ph idx="1"/>
          </p:nvPr>
        </p:nvSpPr>
        <p:spPr/>
        <p:txBody>
          <a:bodyPr/>
          <a:lstStyle/>
          <a:p>
            <a:r>
              <a:rPr lang="fr-BE" dirty="0"/>
              <a:t>Détection qualitative</a:t>
            </a:r>
          </a:p>
          <a:p>
            <a:r>
              <a:rPr lang="fr-BE" dirty="0"/>
              <a:t>Premier screening </a:t>
            </a:r>
          </a:p>
          <a:p>
            <a:r>
              <a:rPr lang="fr-BE" dirty="0"/>
              <a:t>En début d’infection, taux d’anticorps fort bas → faux négatif possible</a:t>
            </a:r>
            <a:br>
              <a:rPr lang="fr-BE" dirty="0"/>
            </a:br>
            <a:r>
              <a:rPr lang="fr-BE" dirty="0"/>
              <a:t>Contrôle recommandé après 7 et 14 jours </a:t>
            </a:r>
          </a:p>
        </p:txBody>
      </p:sp>
      <p:sp>
        <p:nvSpPr>
          <p:cNvPr id="4" name="Espace réservé du numéro de diapositive 3">
            <a:extLst>
              <a:ext uri="{FF2B5EF4-FFF2-40B4-BE49-F238E27FC236}">
                <a16:creationId xmlns:a16="http://schemas.microsoft.com/office/drawing/2014/main" id="{FC191EF6-E0F7-4A74-8426-86C418CF87C5}"/>
              </a:ext>
            </a:extLst>
          </p:cNvPr>
          <p:cNvSpPr>
            <a:spLocks noGrp="1"/>
          </p:cNvSpPr>
          <p:nvPr>
            <p:ph type="sldNum" sz="quarter" idx="12"/>
          </p:nvPr>
        </p:nvSpPr>
        <p:spPr/>
        <p:txBody>
          <a:bodyPr/>
          <a:lstStyle/>
          <a:p>
            <a:fld id="{08730827-7DE1-4042-9D16-18DA959CA8ED}" type="slidenum">
              <a:rPr lang="fr-BE" smtClean="0"/>
              <a:t>17</a:t>
            </a:fld>
            <a:endParaRPr lang="fr-BE"/>
          </a:p>
        </p:txBody>
      </p:sp>
    </p:spTree>
    <p:extLst>
      <p:ext uri="{BB962C8B-B14F-4D97-AF65-F5344CB8AC3E}">
        <p14:creationId xmlns:p14="http://schemas.microsoft.com/office/powerpoint/2010/main" val="3044709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D31DE-CD23-486B-AF8D-E589223D8C1B}"/>
              </a:ext>
            </a:extLst>
          </p:cNvPr>
          <p:cNvSpPr>
            <a:spLocks noGrp="1"/>
          </p:cNvSpPr>
          <p:nvPr>
            <p:ph type="title"/>
          </p:nvPr>
        </p:nvSpPr>
        <p:spPr/>
        <p:txBody>
          <a:bodyPr/>
          <a:lstStyle/>
          <a:p>
            <a:r>
              <a:rPr lang="fr-BE" dirty="0"/>
              <a:t>Disponibilité du produit </a:t>
            </a:r>
          </a:p>
        </p:txBody>
      </p:sp>
      <p:sp>
        <p:nvSpPr>
          <p:cNvPr id="3" name="Espace réservé du contenu 2">
            <a:extLst>
              <a:ext uri="{FF2B5EF4-FFF2-40B4-BE49-F238E27FC236}">
                <a16:creationId xmlns:a16="http://schemas.microsoft.com/office/drawing/2014/main" id="{0677748E-52E4-4160-93A7-218DEF419472}"/>
              </a:ext>
            </a:extLst>
          </p:cNvPr>
          <p:cNvSpPr>
            <a:spLocks noGrp="1"/>
          </p:cNvSpPr>
          <p:nvPr>
            <p:ph idx="1"/>
          </p:nvPr>
        </p:nvSpPr>
        <p:spPr/>
        <p:txBody>
          <a:bodyPr/>
          <a:lstStyle/>
          <a:p>
            <a:r>
              <a:rPr lang="fr-BE" dirty="0"/>
              <a:t>Conditionnement : 1 kit est composé de 25 tests</a:t>
            </a:r>
          </a:p>
          <a:p>
            <a:r>
              <a:rPr lang="fr-BE" dirty="0"/>
              <a:t>Livraison de 400 kits (total 10.000 </a:t>
            </a:r>
            <a:r>
              <a:rPr lang="fr-BE" dirty="0" err="1"/>
              <a:t>ea</a:t>
            </a:r>
            <a:r>
              <a:rPr lang="fr-BE" dirty="0"/>
              <a:t>) en cours</a:t>
            </a:r>
          </a:p>
          <a:p>
            <a:r>
              <a:rPr lang="fr-BE" dirty="0"/>
              <a:t>Disponibilité prévue : début semaine 13 </a:t>
            </a:r>
          </a:p>
          <a:p>
            <a:r>
              <a:rPr lang="fr-BE" dirty="0"/>
              <a:t>Prix selon quantité : </a:t>
            </a:r>
          </a:p>
          <a:p>
            <a:pPr lvl="1"/>
            <a:r>
              <a:rPr lang="fr-BE" dirty="0"/>
              <a:t>Prix par test = 3,99 € (HTVA) </a:t>
            </a:r>
          </a:p>
          <a:p>
            <a:pPr lvl="1"/>
            <a:r>
              <a:rPr lang="fr-BE" dirty="0"/>
              <a:t>Exemple : </a:t>
            </a:r>
            <a:br>
              <a:rPr lang="fr-BE" dirty="0"/>
            </a:br>
            <a:r>
              <a:rPr lang="fr-BE" dirty="0"/>
              <a:t>1000 tests  = 40 kits de 25 unités </a:t>
            </a:r>
            <a:br>
              <a:rPr lang="fr-BE" dirty="0"/>
            </a:br>
            <a:r>
              <a:rPr lang="fr-BE" dirty="0"/>
              <a:t> 		  = 1000 x 3,99 € (HTVA)</a:t>
            </a:r>
          </a:p>
          <a:p>
            <a:pPr marL="1828800" lvl="4" indent="0">
              <a:buNone/>
            </a:pPr>
            <a:r>
              <a:rPr lang="fr-BE" dirty="0"/>
              <a:t>   </a:t>
            </a:r>
            <a:r>
              <a:rPr lang="fr-BE" sz="2400" dirty="0"/>
              <a:t>= 3990 € (HTVA)</a:t>
            </a:r>
          </a:p>
        </p:txBody>
      </p:sp>
      <p:sp>
        <p:nvSpPr>
          <p:cNvPr id="4" name="Espace réservé du numéro de diapositive 3">
            <a:extLst>
              <a:ext uri="{FF2B5EF4-FFF2-40B4-BE49-F238E27FC236}">
                <a16:creationId xmlns:a16="http://schemas.microsoft.com/office/drawing/2014/main" id="{07212534-C0C7-4ADF-8462-88881B5A7E65}"/>
              </a:ext>
            </a:extLst>
          </p:cNvPr>
          <p:cNvSpPr>
            <a:spLocks noGrp="1"/>
          </p:cNvSpPr>
          <p:nvPr>
            <p:ph type="sldNum" sz="quarter" idx="12"/>
          </p:nvPr>
        </p:nvSpPr>
        <p:spPr/>
        <p:txBody>
          <a:bodyPr/>
          <a:lstStyle/>
          <a:p>
            <a:fld id="{08730827-7DE1-4042-9D16-18DA959CA8ED}" type="slidenum">
              <a:rPr lang="fr-BE" smtClean="0"/>
              <a:t>18</a:t>
            </a:fld>
            <a:endParaRPr lang="fr-BE"/>
          </a:p>
        </p:txBody>
      </p:sp>
    </p:spTree>
    <p:extLst>
      <p:ext uri="{BB962C8B-B14F-4D97-AF65-F5344CB8AC3E}">
        <p14:creationId xmlns:p14="http://schemas.microsoft.com/office/powerpoint/2010/main" val="4022578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D31DE-CD23-486B-AF8D-E589223D8C1B}"/>
              </a:ext>
            </a:extLst>
          </p:cNvPr>
          <p:cNvSpPr>
            <a:spLocks noGrp="1"/>
          </p:cNvSpPr>
          <p:nvPr>
            <p:ph type="title"/>
          </p:nvPr>
        </p:nvSpPr>
        <p:spPr/>
        <p:txBody>
          <a:bodyPr/>
          <a:lstStyle/>
          <a:p>
            <a:r>
              <a:rPr lang="fr-BE" dirty="0"/>
              <a:t>Disponibilité du produit </a:t>
            </a:r>
          </a:p>
        </p:txBody>
      </p:sp>
      <p:sp>
        <p:nvSpPr>
          <p:cNvPr id="3" name="Espace réservé du contenu 2">
            <a:extLst>
              <a:ext uri="{FF2B5EF4-FFF2-40B4-BE49-F238E27FC236}">
                <a16:creationId xmlns:a16="http://schemas.microsoft.com/office/drawing/2014/main" id="{0677748E-52E4-4160-93A7-218DEF419472}"/>
              </a:ext>
            </a:extLst>
          </p:cNvPr>
          <p:cNvSpPr>
            <a:spLocks noGrp="1"/>
          </p:cNvSpPr>
          <p:nvPr>
            <p:ph idx="1"/>
          </p:nvPr>
        </p:nvSpPr>
        <p:spPr/>
        <p:txBody>
          <a:bodyPr/>
          <a:lstStyle/>
          <a:p>
            <a:r>
              <a:rPr lang="fr-BE" dirty="0"/>
              <a:t>Conditionnement : 1 kit est composé de 25 tests</a:t>
            </a:r>
          </a:p>
          <a:p>
            <a:r>
              <a:rPr lang="fr-BE" dirty="0"/>
              <a:t>Livraison de 400 kits (total 10.000 </a:t>
            </a:r>
            <a:r>
              <a:rPr lang="fr-BE" dirty="0" err="1"/>
              <a:t>ea</a:t>
            </a:r>
            <a:r>
              <a:rPr lang="fr-BE" dirty="0"/>
              <a:t>) en cours</a:t>
            </a:r>
          </a:p>
          <a:p>
            <a:r>
              <a:rPr lang="fr-BE" dirty="0"/>
              <a:t>Disponibilité prévue : début semaine 13 </a:t>
            </a:r>
          </a:p>
          <a:p>
            <a:r>
              <a:rPr lang="fr-BE" dirty="0"/>
              <a:t>Prix selon quantité : </a:t>
            </a:r>
          </a:p>
          <a:p>
            <a:pPr lvl="1"/>
            <a:r>
              <a:rPr lang="fr-BE" dirty="0"/>
              <a:t>Prix par test = 3,99 € (HTVA) </a:t>
            </a:r>
          </a:p>
          <a:p>
            <a:pPr lvl="1"/>
            <a:r>
              <a:rPr lang="fr-BE" dirty="0"/>
              <a:t>Exemple : </a:t>
            </a:r>
            <a:br>
              <a:rPr lang="fr-BE" dirty="0"/>
            </a:br>
            <a:r>
              <a:rPr lang="fr-BE" dirty="0"/>
              <a:t>1000 tests  = 40 kits de 25 unités </a:t>
            </a:r>
            <a:br>
              <a:rPr lang="fr-BE" dirty="0"/>
            </a:br>
            <a:r>
              <a:rPr lang="fr-BE" dirty="0"/>
              <a:t> 		  = 1000 x 3,99 € (HTVA)</a:t>
            </a:r>
          </a:p>
          <a:p>
            <a:pPr marL="1828800" lvl="4" indent="0">
              <a:buNone/>
            </a:pPr>
            <a:r>
              <a:rPr lang="fr-BE" dirty="0"/>
              <a:t>   </a:t>
            </a:r>
            <a:r>
              <a:rPr lang="fr-BE" sz="2400" dirty="0"/>
              <a:t>= 3990 € (HTVA)</a:t>
            </a:r>
          </a:p>
        </p:txBody>
      </p:sp>
      <p:sp>
        <p:nvSpPr>
          <p:cNvPr id="4" name="Espace réservé du numéro de diapositive 3">
            <a:extLst>
              <a:ext uri="{FF2B5EF4-FFF2-40B4-BE49-F238E27FC236}">
                <a16:creationId xmlns:a16="http://schemas.microsoft.com/office/drawing/2014/main" id="{07212534-C0C7-4ADF-8462-88881B5A7E65}"/>
              </a:ext>
            </a:extLst>
          </p:cNvPr>
          <p:cNvSpPr>
            <a:spLocks noGrp="1"/>
          </p:cNvSpPr>
          <p:nvPr>
            <p:ph type="sldNum" sz="quarter" idx="12"/>
          </p:nvPr>
        </p:nvSpPr>
        <p:spPr/>
        <p:txBody>
          <a:bodyPr/>
          <a:lstStyle/>
          <a:p>
            <a:fld id="{08730827-7DE1-4042-9D16-18DA959CA8ED}" type="slidenum">
              <a:rPr lang="fr-BE" smtClean="0"/>
              <a:t>19</a:t>
            </a:fld>
            <a:endParaRPr lang="fr-BE"/>
          </a:p>
        </p:txBody>
      </p:sp>
    </p:spTree>
    <p:extLst>
      <p:ext uri="{BB962C8B-B14F-4D97-AF65-F5344CB8AC3E}">
        <p14:creationId xmlns:p14="http://schemas.microsoft.com/office/powerpoint/2010/main" val="279396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79347-922F-440B-8C98-717C2EFAE227}"/>
              </a:ext>
            </a:extLst>
          </p:cNvPr>
          <p:cNvSpPr>
            <a:spLocks noGrp="1"/>
          </p:cNvSpPr>
          <p:nvPr>
            <p:ph type="title"/>
          </p:nvPr>
        </p:nvSpPr>
        <p:spPr/>
        <p:txBody>
          <a:bodyPr/>
          <a:lstStyle/>
          <a:p>
            <a:r>
              <a:rPr lang="fr-BE" dirty="0"/>
              <a:t>Agenda </a:t>
            </a:r>
          </a:p>
        </p:txBody>
      </p:sp>
      <p:sp>
        <p:nvSpPr>
          <p:cNvPr id="3" name="Espace réservé du contenu 2">
            <a:extLst>
              <a:ext uri="{FF2B5EF4-FFF2-40B4-BE49-F238E27FC236}">
                <a16:creationId xmlns:a16="http://schemas.microsoft.com/office/drawing/2014/main" id="{B45A1F75-5C59-4C38-A8F7-7A77FBF0CBD4}"/>
              </a:ext>
            </a:extLst>
          </p:cNvPr>
          <p:cNvSpPr>
            <a:spLocks noGrp="1"/>
          </p:cNvSpPr>
          <p:nvPr>
            <p:ph idx="1"/>
          </p:nvPr>
        </p:nvSpPr>
        <p:spPr/>
        <p:txBody>
          <a:bodyPr/>
          <a:lstStyle/>
          <a:p>
            <a:r>
              <a:rPr lang="fr-BE" dirty="0"/>
              <a:t>Introduction</a:t>
            </a:r>
          </a:p>
          <a:p>
            <a:r>
              <a:rPr lang="fr-BE" dirty="0"/>
              <a:t>Présentation de l’entreprise Xiamen Boson Biotech Co, Ltd</a:t>
            </a:r>
          </a:p>
          <a:p>
            <a:r>
              <a:rPr lang="fr-BE" dirty="0"/>
              <a:t>Présentation du produit </a:t>
            </a:r>
          </a:p>
          <a:p>
            <a:r>
              <a:rPr lang="fr-BE" dirty="0"/>
              <a:t>Disponibilité du produit </a:t>
            </a:r>
          </a:p>
          <a:p>
            <a:r>
              <a:rPr lang="fr-BE" dirty="0"/>
              <a:t>Personne de contact</a:t>
            </a:r>
          </a:p>
        </p:txBody>
      </p:sp>
      <p:sp>
        <p:nvSpPr>
          <p:cNvPr id="4" name="Espace réservé du numéro de diapositive 3">
            <a:extLst>
              <a:ext uri="{FF2B5EF4-FFF2-40B4-BE49-F238E27FC236}">
                <a16:creationId xmlns:a16="http://schemas.microsoft.com/office/drawing/2014/main" id="{6CDBD93B-7B07-432E-B238-BE49931C9297}"/>
              </a:ext>
            </a:extLst>
          </p:cNvPr>
          <p:cNvSpPr>
            <a:spLocks noGrp="1"/>
          </p:cNvSpPr>
          <p:nvPr>
            <p:ph type="sldNum" sz="quarter" idx="12"/>
          </p:nvPr>
        </p:nvSpPr>
        <p:spPr/>
        <p:txBody>
          <a:bodyPr/>
          <a:lstStyle/>
          <a:p>
            <a:fld id="{08730827-7DE1-4042-9D16-18DA959CA8ED}" type="slidenum">
              <a:rPr lang="fr-BE" smtClean="0"/>
              <a:t>2</a:t>
            </a:fld>
            <a:endParaRPr lang="fr-BE"/>
          </a:p>
        </p:txBody>
      </p:sp>
    </p:spTree>
    <p:extLst>
      <p:ext uri="{BB962C8B-B14F-4D97-AF65-F5344CB8AC3E}">
        <p14:creationId xmlns:p14="http://schemas.microsoft.com/office/powerpoint/2010/main" val="3797754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7CBF4E-51F3-4D9B-B84D-FF39B4A5BDAD}"/>
              </a:ext>
            </a:extLst>
          </p:cNvPr>
          <p:cNvSpPr>
            <a:spLocks noGrp="1"/>
          </p:cNvSpPr>
          <p:nvPr>
            <p:ph type="ctrTitle"/>
          </p:nvPr>
        </p:nvSpPr>
        <p:spPr/>
        <p:txBody>
          <a:bodyPr/>
          <a:lstStyle/>
          <a:p>
            <a:r>
              <a:rPr lang="fr-BE" dirty="0"/>
              <a:t>Questions ? </a:t>
            </a:r>
          </a:p>
        </p:txBody>
      </p:sp>
      <p:sp>
        <p:nvSpPr>
          <p:cNvPr id="4" name="Sous-titre 3">
            <a:extLst>
              <a:ext uri="{FF2B5EF4-FFF2-40B4-BE49-F238E27FC236}">
                <a16:creationId xmlns:a16="http://schemas.microsoft.com/office/drawing/2014/main" id="{D24211F4-8DE6-4A17-B70D-944DEA3224E6}"/>
              </a:ext>
            </a:extLst>
          </p:cNvPr>
          <p:cNvSpPr>
            <a:spLocks noGrp="1"/>
          </p:cNvSpPr>
          <p:nvPr>
            <p:ph type="subTitle" idx="1"/>
          </p:nvPr>
        </p:nvSpPr>
        <p:spPr/>
        <p:txBody>
          <a:bodyPr/>
          <a:lstStyle/>
          <a:p>
            <a:r>
              <a:rPr lang="fr-BE" dirty="0"/>
              <a:t>Merci pour votre attention</a:t>
            </a:r>
          </a:p>
        </p:txBody>
      </p:sp>
    </p:spTree>
    <p:extLst>
      <p:ext uri="{BB962C8B-B14F-4D97-AF65-F5344CB8AC3E}">
        <p14:creationId xmlns:p14="http://schemas.microsoft.com/office/powerpoint/2010/main" val="665484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C0B17A-749C-4BD1-8FAF-0478B2C8D7EA}"/>
              </a:ext>
            </a:extLst>
          </p:cNvPr>
          <p:cNvSpPr>
            <a:spLocks noGrp="1"/>
          </p:cNvSpPr>
          <p:nvPr>
            <p:ph type="title"/>
          </p:nvPr>
        </p:nvSpPr>
        <p:spPr/>
        <p:txBody>
          <a:bodyPr/>
          <a:lstStyle/>
          <a:p>
            <a:r>
              <a:rPr lang="fr-BE" dirty="0"/>
              <a:t>Personne de contact </a:t>
            </a:r>
          </a:p>
        </p:txBody>
      </p:sp>
      <p:sp>
        <p:nvSpPr>
          <p:cNvPr id="3" name="Espace réservé du contenu 2">
            <a:extLst>
              <a:ext uri="{FF2B5EF4-FFF2-40B4-BE49-F238E27FC236}">
                <a16:creationId xmlns:a16="http://schemas.microsoft.com/office/drawing/2014/main" id="{099C6B91-7870-4675-AB82-3F6A46739944}"/>
              </a:ext>
            </a:extLst>
          </p:cNvPr>
          <p:cNvSpPr>
            <a:spLocks noGrp="1"/>
          </p:cNvSpPr>
          <p:nvPr>
            <p:ph idx="1"/>
          </p:nvPr>
        </p:nvSpPr>
        <p:spPr/>
        <p:txBody>
          <a:bodyPr/>
          <a:lstStyle/>
          <a:p>
            <a:pPr marL="0" indent="0" algn="ctr">
              <a:buNone/>
            </a:pPr>
            <a:r>
              <a:rPr lang="nl-BE" dirty="0" err="1"/>
              <a:t>Benoît</a:t>
            </a:r>
            <a:r>
              <a:rPr lang="nl-BE" dirty="0"/>
              <a:t> Péters</a:t>
            </a:r>
            <a:endParaRPr lang="fr-BE" dirty="0"/>
          </a:p>
          <a:p>
            <a:pPr marL="0" indent="0" algn="ctr">
              <a:buNone/>
            </a:pPr>
            <a:r>
              <a:rPr lang="nl-BE" dirty="0"/>
              <a:t>Eikenlaan, 41</a:t>
            </a:r>
            <a:endParaRPr lang="fr-BE" dirty="0"/>
          </a:p>
          <a:p>
            <a:pPr marL="0" indent="0" algn="ctr">
              <a:buNone/>
            </a:pPr>
            <a:r>
              <a:rPr lang="nl-BE" dirty="0"/>
              <a:t>3090  OVERIJSE</a:t>
            </a:r>
            <a:endParaRPr lang="fr-BE" dirty="0"/>
          </a:p>
          <a:p>
            <a:pPr marL="0" indent="0" algn="ctr">
              <a:buNone/>
            </a:pPr>
            <a:r>
              <a:rPr lang="nl-BE" dirty="0"/>
              <a:t>Tel: 00 32 02 658 00 30</a:t>
            </a:r>
            <a:endParaRPr lang="fr-BE" dirty="0"/>
          </a:p>
          <a:p>
            <a:pPr marL="0" indent="0" algn="ctr">
              <a:buNone/>
            </a:pPr>
            <a:r>
              <a:rPr lang="nl-BE" dirty="0"/>
              <a:t>Fax: 00 32 02 658 00 39</a:t>
            </a:r>
            <a:endParaRPr lang="fr-BE" dirty="0"/>
          </a:p>
          <a:p>
            <a:pPr marL="0" indent="0" algn="ctr">
              <a:buNone/>
            </a:pPr>
            <a:r>
              <a:rPr lang="nl-BE" u="sng" dirty="0">
                <a:hlinkClick r:id="rId3"/>
              </a:rPr>
              <a:t>info@mawolf.be</a:t>
            </a:r>
            <a:br>
              <a:rPr lang="nl-BE" u="sng" dirty="0"/>
            </a:br>
            <a:r>
              <a:rPr lang="nl-BE" u="sng" dirty="0">
                <a:hlinkClick r:id="rId4"/>
              </a:rPr>
              <a:t>vente@mawolf.be</a:t>
            </a:r>
            <a:endParaRPr lang="fr-BE" dirty="0"/>
          </a:p>
          <a:p>
            <a:endParaRPr lang="fr-BE" dirty="0"/>
          </a:p>
        </p:txBody>
      </p:sp>
      <p:sp>
        <p:nvSpPr>
          <p:cNvPr id="8" name="Espace réservé du numéro de diapositive 7">
            <a:extLst>
              <a:ext uri="{FF2B5EF4-FFF2-40B4-BE49-F238E27FC236}">
                <a16:creationId xmlns:a16="http://schemas.microsoft.com/office/drawing/2014/main" id="{06C1FECD-CD0F-4E40-B04F-F1EEB87070FD}"/>
              </a:ext>
            </a:extLst>
          </p:cNvPr>
          <p:cNvSpPr>
            <a:spLocks noGrp="1"/>
          </p:cNvSpPr>
          <p:nvPr>
            <p:ph type="sldNum" sz="quarter" idx="12"/>
          </p:nvPr>
        </p:nvSpPr>
        <p:spPr/>
        <p:txBody>
          <a:bodyPr/>
          <a:lstStyle/>
          <a:p>
            <a:fld id="{08730827-7DE1-4042-9D16-18DA959CA8ED}" type="slidenum">
              <a:rPr lang="fr-BE" smtClean="0"/>
              <a:t>21</a:t>
            </a:fld>
            <a:endParaRPr lang="fr-BE"/>
          </a:p>
        </p:txBody>
      </p:sp>
    </p:spTree>
    <p:extLst>
      <p:ext uri="{BB962C8B-B14F-4D97-AF65-F5344CB8AC3E}">
        <p14:creationId xmlns:p14="http://schemas.microsoft.com/office/powerpoint/2010/main" val="4234108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F8B858-6FD1-4F67-8330-2C056CF2560B}"/>
              </a:ext>
            </a:extLst>
          </p:cNvPr>
          <p:cNvSpPr>
            <a:spLocks noGrp="1"/>
          </p:cNvSpPr>
          <p:nvPr>
            <p:ph type="title"/>
          </p:nvPr>
        </p:nvSpPr>
        <p:spPr/>
        <p:txBody>
          <a:bodyPr/>
          <a:lstStyle/>
          <a:p>
            <a:r>
              <a:rPr lang="fr-BE" dirty="0"/>
              <a:t>Introduction</a:t>
            </a:r>
          </a:p>
        </p:txBody>
      </p:sp>
      <p:sp>
        <p:nvSpPr>
          <p:cNvPr id="3" name="Espace réservé du contenu 2">
            <a:extLst>
              <a:ext uri="{FF2B5EF4-FFF2-40B4-BE49-F238E27FC236}">
                <a16:creationId xmlns:a16="http://schemas.microsoft.com/office/drawing/2014/main" id="{AFEB92A1-7976-43F6-898B-81ECED256434}"/>
              </a:ext>
            </a:extLst>
          </p:cNvPr>
          <p:cNvSpPr>
            <a:spLocks noGrp="1"/>
          </p:cNvSpPr>
          <p:nvPr>
            <p:ph idx="1"/>
          </p:nvPr>
        </p:nvSpPr>
        <p:spPr/>
        <p:txBody>
          <a:bodyPr>
            <a:normAutofit lnSpcReduction="10000"/>
          </a:bodyPr>
          <a:lstStyle/>
          <a:p>
            <a:r>
              <a:rPr lang="fr-BE" dirty="0">
                <a:hlinkClick r:id="rId3"/>
              </a:rPr>
              <a:t>Wolf-</a:t>
            </a:r>
            <a:r>
              <a:rPr lang="fr-BE" dirty="0" err="1">
                <a:hlinkClick r:id="rId3"/>
              </a:rPr>
              <a:t>Safco</a:t>
            </a:r>
            <a:endParaRPr lang="fr-BE" dirty="0"/>
          </a:p>
          <a:p>
            <a:pPr lvl="1"/>
            <a:r>
              <a:rPr lang="fr-BE" dirty="0"/>
              <a:t>Fournisseur de </a:t>
            </a:r>
            <a:r>
              <a:rPr lang="fr-BE" dirty="0" err="1"/>
              <a:t>medical</a:t>
            </a:r>
            <a:r>
              <a:rPr lang="fr-BE" dirty="0"/>
              <a:t> </a:t>
            </a:r>
            <a:r>
              <a:rPr lang="fr-BE" dirty="0" err="1"/>
              <a:t>devices</a:t>
            </a:r>
            <a:r>
              <a:rPr lang="fr-BE" dirty="0"/>
              <a:t> selon la norme CE (principalement aux répartiteurs et pharmaciens) depuis 1948</a:t>
            </a:r>
          </a:p>
          <a:p>
            <a:pPr lvl="1"/>
            <a:r>
              <a:rPr lang="fr-BE" dirty="0"/>
              <a:t>Société familiale</a:t>
            </a:r>
          </a:p>
          <a:p>
            <a:pPr lvl="1"/>
            <a:r>
              <a:rPr lang="fr-BE" dirty="0"/>
              <a:t>Chiffre d’affaires : +/- 1 million d’euro</a:t>
            </a:r>
          </a:p>
          <a:p>
            <a:pPr lvl="1"/>
            <a:r>
              <a:rPr lang="fr-BE" dirty="0"/>
              <a:t>Enregistré au FAGG-AFMPS</a:t>
            </a:r>
          </a:p>
          <a:p>
            <a:r>
              <a:rPr lang="fr-BE" dirty="0"/>
              <a:t>Prise de contact avec </a:t>
            </a:r>
            <a:r>
              <a:rPr lang="fr-BE" dirty="0">
                <a:hlinkClick r:id="rId4"/>
              </a:rPr>
              <a:t>XIAMEN BOSON BIOTECH, Ltd</a:t>
            </a:r>
            <a:endParaRPr lang="fr-BE" dirty="0"/>
          </a:p>
          <a:p>
            <a:pPr lvl="1"/>
            <a:r>
              <a:rPr lang="fr-BE" dirty="0"/>
              <a:t>via notre agent chinois (relation de confiance depuis plus de 20 ans et qui est spécialisé en fourniture pour hôpitaux et pharmacies) </a:t>
            </a:r>
          </a:p>
          <a:p>
            <a:pPr lvl="1"/>
            <a:r>
              <a:rPr lang="fr-BE" dirty="0"/>
              <a:t>après screening du marché chinois</a:t>
            </a:r>
          </a:p>
          <a:p>
            <a:pPr lvl="1"/>
            <a:r>
              <a:rPr lang="fr-BE" dirty="0"/>
              <a:t>effectué à notre demande</a:t>
            </a:r>
          </a:p>
        </p:txBody>
      </p:sp>
      <p:sp>
        <p:nvSpPr>
          <p:cNvPr id="4" name="Espace réservé du numéro de diapositive 3">
            <a:extLst>
              <a:ext uri="{FF2B5EF4-FFF2-40B4-BE49-F238E27FC236}">
                <a16:creationId xmlns:a16="http://schemas.microsoft.com/office/drawing/2014/main" id="{48676BF4-5C11-492C-A92C-1BFD906F5EEC}"/>
              </a:ext>
            </a:extLst>
          </p:cNvPr>
          <p:cNvSpPr>
            <a:spLocks noGrp="1"/>
          </p:cNvSpPr>
          <p:nvPr>
            <p:ph type="sldNum" sz="quarter" idx="12"/>
          </p:nvPr>
        </p:nvSpPr>
        <p:spPr/>
        <p:txBody>
          <a:bodyPr/>
          <a:lstStyle/>
          <a:p>
            <a:fld id="{08730827-7DE1-4042-9D16-18DA959CA8ED}" type="slidenum">
              <a:rPr lang="fr-BE" smtClean="0"/>
              <a:t>3</a:t>
            </a:fld>
            <a:endParaRPr lang="fr-BE"/>
          </a:p>
        </p:txBody>
      </p:sp>
    </p:spTree>
    <p:extLst>
      <p:ext uri="{BB962C8B-B14F-4D97-AF65-F5344CB8AC3E}">
        <p14:creationId xmlns:p14="http://schemas.microsoft.com/office/powerpoint/2010/main" val="1202461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4B297C-5C08-46AE-BE9D-DB4B571A834D}"/>
              </a:ext>
            </a:extLst>
          </p:cNvPr>
          <p:cNvSpPr>
            <a:spLocks noGrp="1"/>
          </p:cNvSpPr>
          <p:nvPr>
            <p:ph type="title"/>
          </p:nvPr>
        </p:nvSpPr>
        <p:spPr/>
        <p:txBody>
          <a:bodyPr/>
          <a:lstStyle/>
          <a:p>
            <a:r>
              <a:rPr lang="fr-BE" dirty="0"/>
              <a:t>Présentation de l’entreprise </a:t>
            </a:r>
            <a:br>
              <a:rPr lang="fr-BE" dirty="0"/>
            </a:br>
            <a:r>
              <a:rPr lang="fr-BE" dirty="0"/>
              <a:t>Xiamen Boson Biotech Co, Ltd</a:t>
            </a:r>
          </a:p>
        </p:txBody>
      </p:sp>
      <p:sp>
        <p:nvSpPr>
          <p:cNvPr id="3" name="Espace réservé du contenu 2">
            <a:extLst>
              <a:ext uri="{FF2B5EF4-FFF2-40B4-BE49-F238E27FC236}">
                <a16:creationId xmlns:a16="http://schemas.microsoft.com/office/drawing/2014/main" id="{C7392F95-4CDA-47E6-9B0E-0B6753A81FDA}"/>
              </a:ext>
            </a:extLst>
          </p:cNvPr>
          <p:cNvSpPr>
            <a:spLocks noGrp="1"/>
          </p:cNvSpPr>
          <p:nvPr>
            <p:ph idx="1"/>
          </p:nvPr>
        </p:nvSpPr>
        <p:spPr/>
        <p:txBody>
          <a:bodyPr>
            <a:normAutofit lnSpcReduction="10000"/>
          </a:bodyPr>
          <a:lstStyle/>
          <a:p>
            <a:r>
              <a:rPr lang="fr-BE" dirty="0"/>
              <a:t>Entreprise spécialisée dans la fabrication de test rapide in vitro fondée en 2001</a:t>
            </a:r>
          </a:p>
          <a:p>
            <a:r>
              <a:rPr lang="fr-BE" dirty="0">
                <a:hlinkClick r:id="rId3"/>
              </a:rPr>
              <a:t>Commercialise</a:t>
            </a:r>
            <a:r>
              <a:rPr lang="fr-BE" dirty="0"/>
              <a:t> des tests de détection de VIH, Hépatites (A,B,C,E), Toxoplasmose IgG/IgM, Rickettsia IgG/IgM, Hantavirus IgG/IgM…</a:t>
            </a:r>
          </a:p>
          <a:p>
            <a:r>
              <a:rPr lang="fr-BE" dirty="0"/>
              <a:t>Présence de l’entreprise à la foire médical « MEDICA » de </a:t>
            </a:r>
            <a:r>
              <a:rPr lang="fr-BE" dirty="0">
                <a:hlinkClick r:id="rId4"/>
              </a:rPr>
              <a:t>Düsseldorf</a:t>
            </a:r>
            <a:r>
              <a:rPr lang="fr-BE" dirty="0"/>
              <a:t> en 2019</a:t>
            </a:r>
          </a:p>
          <a:p>
            <a:r>
              <a:rPr lang="fr-BE" dirty="0"/>
              <a:t>ISO 9001 et ISO 13485:2008</a:t>
            </a:r>
          </a:p>
          <a:p>
            <a:r>
              <a:rPr lang="fr-BE" dirty="0"/>
              <a:t>Marquage CE</a:t>
            </a:r>
          </a:p>
          <a:p>
            <a:r>
              <a:rPr lang="fr-BE" dirty="0"/>
              <a:t>Certificat européen : Règlement de 2002 sur les dispositifs médicaux de diagnostic in vitro</a:t>
            </a:r>
          </a:p>
        </p:txBody>
      </p:sp>
      <p:sp>
        <p:nvSpPr>
          <p:cNvPr id="4" name="Espace réservé du numéro de diapositive 3">
            <a:extLst>
              <a:ext uri="{FF2B5EF4-FFF2-40B4-BE49-F238E27FC236}">
                <a16:creationId xmlns:a16="http://schemas.microsoft.com/office/drawing/2014/main" id="{65915031-BFE4-4F59-9F62-A435E42A49F8}"/>
              </a:ext>
            </a:extLst>
          </p:cNvPr>
          <p:cNvSpPr>
            <a:spLocks noGrp="1"/>
          </p:cNvSpPr>
          <p:nvPr>
            <p:ph type="sldNum" sz="quarter" idx="12"/>
          </p:nvPr>
        </p:nvSpPr>
        <p:spPr/>
        <p:txBody>
          <a:bodyPr/>
          <a:lstStyle/>
          <a:p>
            <a:fld id="{08730827-7DE1-4042-9D16-18DA959CA8ED}" type="slidenum">
              <a:rPr lang="fr-BE" smtClean="0"/>
              <a:t>4</a:t>
            </a:fld>
            <a:endParaRPr lang="fr-BE"/>
          </a:p>
        </p:txBody>
      </p:sp>
    </p:spTree>
    <p:extLst>
      <p:ext uri="{BB962C8B-B14F-4D97-AF65-F5344CB8AC3E}">
        <p14:creationId xmlns:p14="http://schemas.microsoft.com/office/powerpoint/2010/main" val="483588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8B0717-5B83-417A-92CB-067EAD722FD0}"/>
              </a:ext>
            </a:extLst>
          </p:cNvPr>
          <p:cNvSpPr>
            <a:spLocks noGrp="1"/>
          </p:cNvSpPr>
          <p:nvPr>
            <p:ph type="title"/>
          </p:nvPr>
        </p:nvSpPr>
        <p:spPr/>
        <p:txBody>
          <a:bodyPr/>
          <a:lstStyle/>
          <a:p>
            <a:r>
              <a:rPr lang="fr-BE" dirty="0"/>
              <a:t>Présentation du produit </a:t>
            </a:r>
          </a:p>
        </p:txBody>
      </p:sp>
      <p:pic>
        <p:nvPicPr>
          <p:cNvPr id="5" name="Espace réservé du contenu 4">
            <a:extLst>
              <a:ext uri="{FF2B5EF4-FFF2-40B4-BE49-F238E27FC236}">
                <a16:creationId xmlns:a16="http://schemas.microsoft.com/office/drawing/2014/main" id="{3B4B61A2-96C4-4F52-B612-D90933911F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4985" y="1690688"/>
            <a:ext cx="6382029" cy="4786522"/>
          </a:xfrm>
        </p:spPr>
      </p:pic>
      <p:sp>
        <p:nvSpPr>
          <p:cNvPr id="6" name="Espace réservé du numéro de diapositive 5">
            <a:extLst>
              <a:ext uri="{FF2B5EF4-FFF2-40B4-BE49-F238E27FC236}">
                <a16:creationId xmlns:a16="http://schemas.microsoft.com/office/drawing/2014/main" id="{FC6FFD62-721A-4595-9D1D-B4395A9370EC}"/>
              </a:ext>
            </a:extLst>
          </p:cNvPr>
          <p:cNvSpPr>
            <a:spLocks noGrp="1"/>
          </p:cNvSpPr>
          <p:nvPr>
            <p:ph type="sldNum" sz="quarter" idx="12"/>
          </p:nvPr>
        </p:nvSpPr>
        <p:spPr/>
        <p:txBody>
          <a:bodyPr/>
          <a:lstStyle/>
          <a:p>
            <a:fld id="{08730827-7DE1-4042-9D16-18DA959CA8ED}" type="slidenum">
              <a:rPr lang="fr-BE" smtClean="0"/>
              <a:t>5</a:t>
            </a:fld>
            <a:endParaRPr lang="fr-BE"/>
          </a:p>
        </p:txBody>
      </p:sp>
    </p:spTree>
    <p:extLst>
      <p:ext uri="{BB962C8B-B14F-4D97-AF65-F5344CB8AC3E}">
        <p14:creationId xmlns:p14="http://schemas.microsoft.com/office/powerpoint/2010/main" val="264179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6829DC-A566-4A99-9B22-A0CF73A43523}"/>
              </a:ext>
            </a:extLst>
          </p:cNvPr>
          <p:cNvSpPr>
            <a:spLocks noGrp="1"/>
          </p:cNvSpPr>
          <p:nvPr>
            <p:ph type="title"/>
          </p:nvPr>
        </p:nvSpPr>
        <p:spPr/>
        <p:txBody>
          <a:bodyPr/>
          <a:lstStyle/>
          <a:p>
            <a:r>
              <a:rPr lang="fr-BE" dirty="0"/>
              <a:t>Présentation du produit</a:t>
            </a:r>
          </a:p>
        </p:txBody>
      </p:sp>
      <p:sp>
        <p:nvSpPr>
          <p:cNvPr id="3" name="Espace réservé du contenu 2">
            <a:extLst>
              <a:ext uri="{FF2B5EF4-FFF2-40B4-BE49-F238E27FC236}">
                <a16:creationId xmlns:a16="http://schemas.microsoft.com/office/drawing/2014/main" id="{F9A21081-5751-4B82-9D93-EBF08AFAC3FF}"/>
              </a:ext>
            </a:extLst>
          </p:cNvPr>
          <p:cNvSpPr>
            <a:spLocks noGrp="1"/>
          </p:cNvSpPr>
          <p:nvPr>
            <p:ph idx="1"/>
          </p:nvPr>
        </p:nvSpPr>
        <p:spPr/>
        <p:txBody>
          <a:bodyPr/>
          <a:lstStyle/>
          <a:p>
            <a:r>
              <a:rPr lang="fr-BE" dirty="0"/>
              <a:t>En résumé  </a:t>
            </a:r>
          </a:p>
          <a:p>
            <a:pPr lvl="1"/>
            <a:r>
              <a:rPr lang="fr-BE" dirty="0"/>
              <a:t>Test in vitro </a:t>
            </a:r>
          </a:p>
          <a:p>
            <a:pPr lvl="1"/>
            <a:r>
              <a:rPr lang="fr-BE" dirty="0"/>
              <a:t>A destination des </a:t>
            </a:r>
            <a:r>
              <a:rPr lang="fr-BE" b="1" dirty="0"/>
              <a:t>professionnels</a:t>
            </a:r>
            <a:r>
              <a:rPr lang="fr-BE" dirty="0"/>
              <a:t> de la santé en première ligne</a:t>
            </a:r>
          </a:p>
          <a:p>
            <a:pPr lvl="1"/>
            <a:r>
              <a:rPr lang="fr-BE" dirty="0"/>
              <a:t>Diagnostic qualitatif des</a:t>
            </a:r>
            <a:r>
              <a:rPr lang="fr-BE" b="1" dirty="0"/>
              <a:t> anticorps SARS-</a:t>
            </a:r>
            <a:r>
              <a:rPr lang="fr-BE" b="1" dirty="0" err="1"/>
              <a:t>Cov</a:t>
            </a:r>
            <a:r>
              <a:rPr lang="fr-BE" b="1" dirty="0"/>
              <a:t>- 2 Immunoglobuline G </a:t>
            </a:r>
            <a:r>
              <a:rPr lang="fr-BE" dirty="0"/>
              <a:t>et</a:t>
            </a:r>
            <a:r>
              <a:rPr lang="fr-BE" b="1" dirty="0"/>
              <a:t> Immunoglobuline M </a:t>
            </a:r>
          </a:p>
          <a:p>
            <a:pPr lvl="1"/>
            <a:r>
              <a:rPr lang="fr-BE" dirty="0"/>
              <a:t>Echantillons de </a:t>
            </a:r>
            <a:r>
              <a:rPr lang="fr-BE" b="1" dirty="0"/>
              <a:t>sang</a:t>
            </a:r>
            <a:r>
              <a:rPr lang="fr-BE" dirty="0"/>
              <a:t>, sérum ou plasma</a:t>
            </a:r>
          </a:p>
          <a:p>
            <a:pPr lvl="1"/>
            <a:r>
              <a:rPr lang="fr-BE" dirty="0"/>
              <a:t>Délai obtention du résultat : 15 min </a:t>
            </a:r>
          </a:p>
        </p:txBody>
      </p:sp>
      <p:sp>
        <p:nvSpPr>
          <p:cNvPr id="4" name="Espace réservé du numéro de diapositive 3">
            <a:extLst>
              <a:ext uri="{FF2B5EF4-FFF2-40B4-BE49-F238E27FC236}">
                <a16:creationId xmlns:a16="http://schemas.microsoft.com/office/drawing/2014/main" id="{E3C294CD-3DF6-47E0-94D7-0C5A3FC91EE7}"/>
              </a:ext>
            </a:extLst>
          </p:cNvPr>
          <p:cNvSpPr>
            <a:spLocks noGrp="1"/>
          </p:cNvSpPr>
          <p:nvPr>
            <p:ph type="sldNum" sz="quarter" idx="12"/>
          </p:nvPr>
        </p:nvSpPr>
        <p:spPr/>
        <p:txBody>
          <a:bodyPr/>
          <a:lstStyle/>
          <a:p>
            <a:fld id="{08730827-7DE1-4042-9D16-18DA959CA8ED}" type="slidenum">
              <a:rPr lang="fr-BE" smtClean="0"/>
              <a:t>6</a:t>
            </a:fld>
            <a:endParaRPr lang="fr-BE"/>
          </a:p>
        </p:txBody>
      </p:sp>
    </p:spTree>
    <p:extLst>
      <p:ext uri="{BB962C8B-B14F-4D97-AF65-F5344CB8AC3E}">
        <p14:creationId xmlns:p14="http://schemas.microsoft.com/office/powerpoint/2010/main" val="970964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BAB951-7E38-4371-91CB-6928BCF11ED3}"/>
              </a:ext>
            </a:extLst>
          </p:cNvPr>
          <p:cNvSpPr>
            <a:spLocks noGrp="1"/>
          </p:cNvSpPr>
          <p:nvPr>
            <p:ph type="title"/>
          </p:nvPr>
        </p:nvSpPr>
        <p:spPr/>
        <p:txBody>
          <a:bodyPr/>
          <a:lstStyle/>
          <a:p>
            <a:r>
              <a:rPr lang="fr-BE" dirty="0"/>
              <a:t>Principe</a:t>
            </a:r>
          </a:p>
        </p:txBody>
      </p:sp>
      <p:sp>
        <p:nvSpPr>
          <p:cNvPr id="9" name="Espace réservé du contenu 8">
            <a:extLst>
              <a:ext uri="{FF2B5EF4-FFF2-40B4-BE49-F238E27FC236}">
                <a16:creationId xmlns:a16="http://schemas.microsoft.com/office/drawing/2014/main" id="{B46740C6-0174-45AD-8CDE-DE56925B3355}"/>
              </a:ext>
            </a:extLst>
          </p:cNvPr>
          <p:cNvSpPr>
            <a:spLocks noGrp="1"/>
          </p:cNvSpPr>
          <p:nvPr>
            <p:ph idx="1"/>
          </p:nvPr>
        </p:nvSpPr>
        <p:spPr/>
        <p:txBody>
          <a:bodyPr/>
          <a:lstStyle/>
          <a:p>
            <a:r>
              <a:rPr lang="fr-BE" dirty="0"/>
              <a:t>Rappel : courbe d’évolution des anticorps dans le temps </a:t>
            </a:r>
          </a:p>
        </p:txBody>
      </p:sp>
      <p:pic>
        <p:nvPicPr>
          <p:cNvPr id="8" name="Image 7">
            <a:extLst>
              <a:ext uri="{FF2B5EF4-FFF2-40B4-BE49-F238E27FC236}">
                <a16:creationId xmlns:a16="http://schemas.microsoft.com/office/drawing/2014/main" id="{63EF8A6E-E1A2-4065-ABD3-126109784558}"/>
              </a:ext>
            </a:extLst>
          </p:cNvPr>
          <p:cNvPicPr>
            <a:picLocks noChangeAspect="1"/>
          </p:cNvPicPr>
          <p:nvPr/>
        </p:nvPicPr>
        <p:blipFill rotWithShape="1">
          <a:blip r:embed="rId2"/>
          <a:srcRect t="12626" b="9265"/>
          <a:stretch/>
        </p:blipFill>
        <p:spPr>
          <a:xfrm>
            <a:off x="2704274" y="2421939"/>
            <a:ext cx="6783452" cy="3889961"/>
          </a:xfrm>
          <a:prstGeom prst="rect">
            <a:avLst/>
          </a:prstGeom>
        </p:spPr>
      </p:pic>
      <p:sp>
        <p:nvSpPr>
          <p:cNvPr id="10" name="Espace réservé du numéro de diapositive 9">
            <a:extLst>
              <a:ext uri="{FF2B5EF4-FFF2-40B4-BE49-F238E27FC236}">
                <a16:creationId xmlns:a16="http://schemas.microsoft.com/office/drawing/2014/main" id="{D6731B18-59CB-43F6-856F-8E5D89276CB4}"/>
              </a:ext>
            </a:extLst>
          </p:cNvPr>
          <p:cNvSpPr>
            <a:spLocks noGrp="1"/>
          </p:cNvSpPr>
          <p:nvPr>
            <p:ph type="sldNum" sz="quarter" idx="12"/>
          </p:nvPr>
        </p:nvSpPr>
        <p:spPr/>
        <p:txBody>
          <a:bodyPr/>
          <a:lstStyle/>
          <a:p>
            <a:fld id="{08730827-7DE1-4042-9D16-18DA959CA8ED}" type="slidenum">
              <a:rPr lang="fr-BE" smtClean="0"/>
              <a:t>7</a:t>
            </a:fld>
            <a:endParaRPr lang="fr-BE"/>
          </a:p>
        </p:txBody>
      </p:sp>
    </p:spTree>
    <p:extLst>
      <p:ext uri="{BB962C8B-B14F-4D97-AF65-F5344CB8AC3E}">
        <p14:creationId xmlns:p14="http://schemas.microsoft.com/office/powerpoint/2010/main" val="284203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34CF7-E60C-4183-ACEA-2E17954450CA}"/>
              </a:ext>
            </a:extLst>
          </p:cNvPr>
          <p:cNvSpPr>
            <a:spLocks noGrp="1"/>
          </p:cNvSpPr>
          <p:nvPr>
            <p:ph type="title"/>
          </p:nvPr>
        </p:nvSpPr>
        <p:spPr/>
        <p:txBody>
          <a:bodyPr/>
          <a:lstStyle/>
          <a:p>
            <a:r>
              <a:rPr lang="fr-BE" dirty="0"/>
              <a:t>Principe</a:t>
            </a:r>
          </a:p>
        </p:txBody>
      </p:sp>
      <p:sp>
        <p:nvSpPr>
          <p:cNvPr id="3" name="Espace réservé du contenu 2">
            <a:extLst>
              <a:ext uri="{FF2B5EF4-FFF2-40B4-BE49-F238E27FC236}">
                <a16:creationId xmlns:a16="http://schemas.microsoft.com/office/drawing/2014/main" id="{D15A4928-95AC-47B9-AD6F-9BEC2F7F6DCC}"/>
              </a:ext>
            </a:extLst>
          </p:cNvPr>
          <p:cNvSpPr>
            <a:spLocks noGrp="1"/>
          </p:cNvSpPr>
          <p:nvPr>
            <p:ph idx="1"/>
          </p:nvPr>
        </p:nvSpPr>
        <p:spPr/>
        <p:txBody>
          <a:bodyPr>
            <a:normAutofit fontScale="92500" lnSpcReduction="10000"/>
          </a:bodyPr>
          <a:lstStyle/>
          <a:p>
            <a:r>
              <a:rPr lang="fr-BE" dirty="0"/>
              <a:t>La carte de test combinée Rapid 2019-nCoV IgG/IgM utilise le principe de l'</a:t>
            </a:r>
            <a:r>
              <a:rPr lang="fr-BE" dirty="0" err="1"/>
              <a:t>immunochromatographie</a:t>
            </a:r>
            <a:r>
              <a:rPr lang="fr-BE" dirty="0"/>
              <a:t>. </a:t>
            </a:r>
          </a:p>
          <a:p>
            <a:pPr algn="just"/>
            <a:r>
              <a:rPr lang="fr-BE" dirty="0"/>
              <a:t>Les anticorps IgM </a:t>
            </a:r>
            <a:r>
              <a:rPr lang="fr-BE" dirty="0" err="1"/>
              <a:t>anti-humains</a:t>
            </a:r>
            <a:r>
              <a:rPr lang="fr-BE" dirty="0"/>
              <a:t> de souris et les anticorps IgG humains sont immobilisés respectivement sur la membrane de nitrocellulose, sous forme de deux lignes de test individuelles (ligne IgM et ligne IgG) dans la fenêtre de test du dispositif de test.</a:t>
            </a:r>
          </a:p>
          <a:p>
            <a:pPr algn="just"/>
            <a:r>
              <a:rPr lang="fr-BE" dirty="0"/>
              <a:t>La ligne IgM dans la fenêtre de test est plus proche du puisard de l'échantillon et est suivie de la ligne IgG.  Au fur et à mesure que l'échantillon traverse la membrane à l'intérieur du dispositif de test, les complexes conjugués antigène-colloïdal-or colorés-2019-nCoV avec des anticorps spécifiques (IgM et/ou IgG) du nouveau coronavirus 2019, s'ils sont présents dans l'échantillon. </a:t>
            </a:r>
          </a:p>
        </p:txBody>
      </p:sp>
      <p:sp>
        <p:nvSpPr>
          <p:cNvPr id="4" name="Espace réservé du numéro de diapositive 3">
            <a:extLst>
              <a:ext uri="{FF2B5EF4-FFF2-40B4-BE49-F238E27FC236}">
                <a16:creationId xmlns:a16="http://schemas.microsoft.com/office/drawing/2014/main" id="{4055DA2C-C8F0-4592-8195-3FAB68680641}"/>
              </a:ext>
            </a:extLst>
          </p:cNvPr>
          <p:cNvSpPr>
            <a:spLocks noGrp="1"/>
          </p:cNvSpPr>
          <p:nvPr>
            <p:ph type="sldNum" sz="quarter" idx="12"/>
          </p:nvPr>
        </p:nvSpPr>
        <p:spPr/>
        <p:txBody>
          <a:bodyPr/>
          <a:lstStyle/>
          <a:p>
            <a:fld id="{08730827-7DE1-4042-9D16-18DA959CA8ED}" type="slidenum">
              <a:rPr lang="fr-BE" smtClean="0"/>
              <a:t>8</a:t>
            </a:fld>
            <a:endParaRPr lang="fr-BE"/>
          </a:p>
        </p:txBody>
      </p:sp>
    </p:spTree>
    <p:extLst>
      <p:ext uri="{BB962C8B-B14F-4D97-AF65-F5344CB8AC3E}">
        <p14:creationId xmlns:p14="http://schemas.microsoft.com/office/powerpoint/2010/main" val="384768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34CF7-E60C-4183-ACEA-2E17954450CA}"/>
              </a:ext>
            </a:extLst>
          </p:cNvPr>
          <p:cNvSpPr>
            <a:spLocks noGrp="1"/>
          </p:cNvSpPr>
          <p:nvPr>
            <p:ph type="title"/>
          </p:nvPr>
        </p:nvSpPr>
        <p:spPr/>
        <p:txBody>
          <a:bodyPr/>
          <a:lstStyle/>
          <a:p>
            <a:r>
              <a:rPr lang="fr-BE" dirty="0"/>
              <a:t>Principe</a:t>
            </a:r>
          </a:p>
        </p:txBody>
      </p:sp>
      <p:sp>
        <p:nvSpPr>
          <p:cNvPr id="3" name="Espace réservé du contenu 2">
            <a:extLst>
              <a:ext uri="{FF2B5EF4-FFF2-40B4-BE49-F238E27FC236}">
                <a16:creationId xmlns:a16="http://schemas.microsoft.com/office/drawing/2014/main" id="{D15A4928-95AC-47B9-AD6F-9BEC2F7F6DCC}"/>
              </a:ext>
            </a:extLst>
          </p:cNvPr>
          <p:cNvSpPr>
            <a:spLocks noGrp="1"/>
          </p:cNvSpPr>
          <p:nvPr>
            <p:ph idx="1"/>
          </p:nvPr>
        </p:nvSpPr>
        <p:spPr/>
        <p:txBody>
          <a:bodyPr>
            <a:normAutofit/>
          </a:bodyPr>
          <a:lstStyle/>
          <a:p>
            <a:pPr algn="just"/>
            <a:r>
              <a:rPr lang="fr-BE" sz="2400" dirty="0"/>
              <a:t>Ce complexe se déplace plus loin sur la membrane jusqu'à la région à tester où il est capturé par les anticorps </a:t>
            </a:r>
            <a:r>
              <a:rPr lang="fr-BE" sz="2400" dirty="0" err="1"/>
              <a:t>anti-IgM</a:t>
            </a:r>
            <a:r>
              <a:rPr lang="fr-BE" sz="2400" dirty="0"/>
              <a:t> et/ou IgG humains enduits sur la membrane, ce qui entraîne la formation d'une bande colorée, qui indique un résultat de test positif. </a:t>
            </a:r>
          </a:p>
        </p:txBody>
      </p:sp>
      <p:pic>
        <p:nvPicPr>
          <p:cNvPr id="4" name="Espace réservé du contenu 4">
            <a:extLst>
              <a:ext uri="{FF2B5EF4-FFF2-40B4-BE49-F238E27FC236}">
                <a16:creationId xmlns:a16="http://schemas.microsoft.com/office/drawing/2014/main" id="{9CB49BD0-37B6-41A0-87F7-365B9F73F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0005" y="3268579"/>
            <a:ext cx="6545209" cy="3374118"/>
          </a:xfrm>
          <a:prstGeom prst="rect">
            <a:avLst/>
          </a:prstGeom>
        </p:spPr>
      </p:pic>
      <p:sp>
        <p:nvSpPr>
          <p:cNvPr id="5" name="Espace réservé du numéro de diapositive 4">
            <a:extLst>
              <a:ext uri="{FF2B5EF4-FFF2-40B4-BE49-F238E27FC236}">
                <a16:creationId xmlns:a16="http://schemas.microsoft.com/office/drawing/2014/main" id="{CE4A6734-5E2A-4687-98F1-5C34AF293C7B}"/>
              </a:ext>
            </a:extLst>
          </p:cNvPr>
          <p:cNvSpPr>
            <a:spLocks noGrp="1"/>
          </p:cNvSpPr>
          <p:nvPr>
            <p:ph type="sldNum" sz="quarter" idx="12"/>
          </p:nvPr>
        </p:nvSpPr>
        <p:spPr/>
        <p:txBody>
          <a:bodyPr/>
          <a:lstStyle/>
          <a:p>
            <a:fld id="{08730827-7DE1-4042-9D16-18DA959CA8ED}" type="slidenum">
              <a:rPr lang="fr-BE" smtClean="0"/>
              <a:t>9</a:t>
            </a:fld>
            <a:endParaRPr lang="fr-BE"/>
          </a:p>
        </p:txBody>
      </p:sp>
    </p:spTree>
    <p:extLst>
      <p:ext uri="{BB962C8B-B14F-4D97-AF65-F5344CB8AC3E}">
        <p14:creationId xmlns:p14="http://schemas.microsoft.com/office/powerpoint/2010/main" val="18848021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1111</Words>
  <Application>Microsoft Office PowerPoint</Application>
  <PresentationFormat>Grand écran</PresentationFormat>
  <Paragraphs>148</Paragraphs>
  <Slides>21</Slides>
  <Notes>6</Notes>
  <HiddenSlides>1</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Calibri Light</vt:lpstr>
      <vt:lpstr>Thème Office</vt:lpstr>
      <vt:lpstr>Présentation produit  Rapid 2019-nCoV IgG/ IgM Combo Test Card Test immunologique normé IVD CE</vt:lpstr>
      <vt:lpstr>Agenda </vt:lpstr>
      <vt:lpstr>Introduction</vt:lpstr>
      <vt:lpstr>Présentation de l’entreprise  Xiamen Boson Biotech Co, Ltd</vt:lpstr>
      <vt:lpstr>Présentation du produit </vt:lpstr>
      <vt:lpstr>Présentation du produit</vt:lpstr>
      <vt:lpstr>Principe</vt:lpstr>
      <vt:lpstr>Principe</vt:lpstr>
      <vt:lpstr>Principe</vt:lpstr>
      <vt:lpstr>Principe</vt:lpstr>
      <vt:lpstr>Principe</vt:lpstr>
      <vt:lpstr>Avantages </vt:lpstr>
      <vt:lpstr>Composition du produit – matériel fourni</vt:lpstr>
      <vt:lpstr>Matériel requis – non fourni</vt:lpstr>
      <vt:lpstr>Caractéristique de performance</vt:lpstr>
      <vt:lpstr>Caractéristique de performance</vt:lpstr>
      <vt:lpstr>Remarques </vt:lpstr>
      <vt:lpstr>Disponibilité du produit </vt:lpstr>
      <vt:lpstr>Disponibilité du produit </vt:lpstr>
      <vt:lpstr>Questions ? </vt:lpstr>
      <vt:lpstr>Personne de 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Rapid 2019-NCOV IGG/ IGM COMBO TEST CARD</dc:title>
  <dc:creator>didier de Beauffort</dc:creator>
  <cp:lastModifiedBy>didier de Beauffort</cp:lastModifiedBy>
  <cp:revision>39</cp:revision>
  <dcterms:created xsi:type="dcterms:W3CDTF">2020-03-18T09:37:05Z</dcterms:created>
  <dcterms:modified xsi:type="dcterms:W3CDTF">2020-03-20T13:12:46Z</dcterms:modified>
</cp:coreProperties>
</file>